
<file path=[Content_Types].xml><?xml version="1.0" encoding="utf-8"?>
<Types xmlns="http://schemas.openxmlformats.org/package/2006/content-types">
  <Default Extension="bmp" ContentType="image/bmp"/>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1" r:id="rId13"/>
    <p:sldId id="273" r:id="rId14"/>
    <p:sldId id="272" r:id="rId15"/>
    <p:sldId id="270" r:id="rId16"/>
    <p:sldId id="267" r:id="rId17"/>
    <p:sldId id="268" r:id="rId18"/>
    <p:sldId id="269"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08" d="100"/>
          <a:sy n="108" d="100"/>
        </p:scale>
        <p:origin x="65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Rectangle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de-DE"/>
              <a:t>Mastertitelformat bearbeiten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03FCE02C-6EC6-4E09-BC2C-9FDED4DE236E}" type="datetimeFigureOut">
              <a:rPr lang="en-US" dirty="0"/>
              <a:t>7/15/2025</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2"/>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2"/>
                </a:solidFill>
              </a:defRPr>
            </a:lvl1pPr>
          </a:lstStyle>
          <a:p>
            <a:fld id="{4FAB73BC-B049-4115-A692-8D63A059BFB8}"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FB075A7A-4A9A-410F-B848-AB998ACC9419}" type="datetimeFigureOut">
              <a:rPr lang="en-US" dirty="0"/>
              <a:pPr/>
              <a:t>7/15/2025</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AA5F3E88-2D66-4D17-B0FA-EA13CB20B2FF}" type="datetimeFigureOut">
              <a:rPr lang="en-US" dirty="0"/>
              <a:pPr/>
              <a:t>7/15/2025</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lvl1pPr>
              <a:defRPr sz="1800"/>
            </a:lvl1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4D8F36E1-9596-4E98-8786-4A17C5D29C65}" type="datetimeFigureOut">
              <a:rPr lang="en-US" dirty="0"/>
              <a:pPr/>
              <a:t>7/15/2025</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spTree>
      <p:nvGrpSpPr>
        <p:cNvPr id="1" name=""/>
        <p:cNvGrpSpPr/>
        <p:nvPr/>
      </p:nvGrpSpPr>
      <p:grpSpPr>
        <a:xfrm>
          <a:off x="0" y="0"/>
          <a:ext cx="0" cy="0"/>
          <a:chOff x="0" y="0"/>
          <a:chExt cx="0" cy="0"/>
        </a:xfrm>
      </p:grpSpPr>
      <p:sp>
        <p:nvSpPr>
          <p:cNvPr id="19" name="Rectangle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Rectangle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Rectangle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de-DE"/>
              <a:t>Mastertitelformat bearbeiten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EE4D1A55-63BC-4BA2-9538-7DDEADA10621}" type="datetimeFigureOut">
              <a:rPr lang="en-US" dirty="0"/>
              <a:t>7/15/2025</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solidFill>
                  <a:schemeClr val="tx2"/>
                </a:solidFil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lvl1pPr>
              <a:defRPr>
                <a:solidFill>
                  <a:schemeClr val="tx2"/>
                </a:solidFill>
              </a:defRPr>
            </a:lvl1pPr>
          </a:lstStyle>
          <a:p>
            <a:fld id="{4FAB73BC-B049-4115-A692-8D63A059BFB8}"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lvl1pPr>
              <a:defRPr>
                <a:solidFill>
                  <a:schemeClr val="tx2"/>
                </a:solidFill>
              </a:defRPr>
            </a:lvl1pPr>
          </a:lstStyle>
          <a:p>
            <a:fld id="{66D01ABB-8821-4BF5-97A9-E1A66ACAEAA9}" type="datetimeFigureOut">
              <a:rPr lang="en-US" dirty="0"/>
              <a:pPr/>
              <a:t>7/15/2025</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lvl1pPr>
              <a:defRPr>
                <a:solidFill>
                  <a:schemeClr val="tx2"/>
                </a:solidFill>
              </a:defRPr>
            </a:lvl1pPr>
          </a:lstStyle>
          <a:p>
            <a:fld id="{20C37B1C-D4A1-4A4F-A470-80868146AFC5}" type="datetimeFigureOut">
              <a:rPr lang="en-US" dirty="0"/>
              <a:pPr/>
              <a:t>7/15/2025</a:t>
            </a:fld>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fld id="{6D31D1B9-F39E-471E-80A9-595CAA5664AD}" type="datetimeFigureOut">
              <a:rPr lang="en-US" dirty="0"/>
              <a:pPr/>
              <a:t>7/15/2025</a:t>
            </a:fld>
            <a:endParaRPr lang="en-US" dirty="0"/>
          </a:p>
        </p:txBody>
      </p:sp>
      <p:sp>
        <p:nvSpPr>
          <p:cNvPr id="4" name="Footer Placeholder 3"/>
          <p:cNvSpPr>
            <a:spLocks noGrp="1"/>
          </p:cNvSpPr>
          <p:nvPr>
            <p:ph type="ftr" sz="quarter" idx="11"/>
          </p:nvPr>
        </p:nvSpPr>
        <p:spPr/>
        <p:txBody>
          <a:bodyPr/>
          <a:lstStyle>
            <a:lvl1pPr>
              <a:defRPr>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33FCEABC-E2B9-4606-A74F-CB06AF596887}" type="datetimeFigureOut">
              <a:rPr lang="en-US" dirty="0"/>
              <a:pPr/>
              <a:t>7/15/2025</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dirty="0"/>
          </a:p>
        </p:txBody>
      </p:sp>
      <p:sp>
        <p:nvSpPr>
          <p:cNvPr id="4" name="Slide Number Placeholder 3"/>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14" name="Rectangle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Rectangle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Rectangle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j-lt"/>
                <a:ea typeface="+mn-ea"/>
                <a:cs typeface="+mn-cs"/>
              </a:defRPr>
            </a:lvl1pPr>
          </a:lstStyle>
          <a:p>
            <a:r>
              <a:rPr lang="de-DE"/>
              <a:t>Mastertitelformat bearbeiten</a:t>
            </a:r>
            <a:endParaRPr lang="en-US" dirty="0"/>
          </a:p>
        </p:txBody>
      </p:sp>
      <p:sp>
        <p:nvSpPr>
          <p:cNvPr id="3" name="Content Placeholder 2"/>
          <p:cNvSpPr>
            <a:spLocks noGrp="1"/>
          </p:cNvSpPr>
          <p:nvPr>
            <p:ph idx="1"/>
          </p:nvPr>
        </p:nvSpPr>
        <p:spPr>
          <a:xfrm>
            <a:off x="790575" y="704850"/>
            <a:ext cx="7562850" cy="51435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lvl1pPr>
              <a:defRPr>
                <a:solidFill>
                  <a:schemeClr val="tx2"/>
                </a:solidFill>
              </a:defRPr>
            </a:lvl1pPr>
          </a:lstStyle>
          <a:p>
            <a:fld id="{FA8850A0-01A3-4F4E-AA52-F716A9BFD4EB}" type="datetimeFigureOut">
              <a:rPr lang="en-US" dirty="0"/>
              <a:pPr/>
              <a:t>7/15/2025</a:t>
            </a:fld>
            <a:endParaRPr lang="en-US" dirty="0"/>
          </a:p>
        </p:txBody>
      </p:sp>
      <p:sp>
        <p:nvSpPr>
          <p:cNvPr id="6" name="Footer Placeholder 5"/>
          <p:cNvSpPr>
            <a:spLocks noGrp="1"/>
          </p:cNvSpPr>
          <p:nvPr>
            <p:ph type="ftr" sz="quarter" idx="11"/>
          </p:nvPr>
        </p:nvSpPr>
        <p:spPr>
          <a:xfrm>
            <a:off x="3439158" y="6214535"/>
            <a:ext cx="5184648" cy="256032"/>
          </a:xfrm>
        </p:spPr>
        <p:txBody>
          <a:bodyPr/>
          <a:lstStyle>
            <a:lvl1pPr algn="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2"/>
                </a:solidFill>
              </a:defRPr>
            </a:lvl1pPr>
          </a:lstStyle>
          <a:p>
            <a:fld id="{4FAB73BC-B049-4115-A692-8D63A059BFB8}" type="slidenum">
              <a:rPr lang="en-US" dirty="0"/>
              <a:pPr/>
              <a:t>‹Nr.›</a:t>
            </a:fld>
            <a:endParaRPr lang="en-US" dirty="0"/>
          </a:p>
        </p:txBody>
      </p:sp>
      <p:sp>
        <p:nvSpPr>
          <p:cNvPr id="11" name="Rectangle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de-DE"/>
              <a:t>Mastertitelformat bearbeiten</a:t>
            </a:r>
            <a:endParaRPr lang="en-US" dirty="0"/>
          </a:p>
        </p:txBody>
      </p:sp>
      <p:sp>
        <p:nvSpPr>
          <p:cNvPr id="3" name="Picture Placeholder 2"/>
          <p:cNvSpPr>
            <a:spLocks noGrp="1" noChangeAspect="1"/>
          </p:cNvSpPr>
          <p:nvPr>
            <p:ph type="pic" idx="1"/>
          </p:nvPr>
        </p:nvSpPr>
        <p:spPr>
          <a:xfrm>
            <a:off x="228599" y="237744"/>
            <a:ext cx="8601076" cy="6382512"/>
          </a:xfrm>
          <a:solidFill>
            <a:srgbClr val="808080"/>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E5811CCA-BB49-46C7-A0E2-F42339750F9A}" type="datetimeFigureOut">
              <a:rPr lang="en-US" dirty="0"/>
              <a:t>7/15/2025</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Rectangle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defRPr>
            </a:lvl1pPr>
          </a:lstStyle>
          <a:p>
            <a:fld id="{17205CAA-4E5A-4223-BD55-C5D2841AC9EF}" type="datetimeFigureOut">
              <a:rPr lang="en-US" dirty="0"/>
              <a:t>7/15/2025</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defRPr>
            </a:lvl1pPr>
          </a:lstStyle>
          <a:p>
            <a:fld id="{4FAB73BC-B049-4115-A692-8D63A059BFB8}"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6pPr>
      <a:lvl7pPr marL="19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7pPr>
      <a:lvl8pPr marL="22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8pPr>
      <a:lvl9pPr marL="25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mein-schoener-garten.de/lifestyle/essen-trinken/rezepte/sauerkraut-selber-machen-27186" TargetMode="External"/><Relationship Id="rId2" Type="http://schemas.openxmlformats.org/officeDocument/2006/relationships/hyperlink" Target="https://www.mein-schoener-garten.de/gartenpraxis/duengen-mit-kuechenabfaellen-so-gehts-34091"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mein-schoener-garten.de/themen/gemuesegarten" TargetMode="External"/><Relationship Id="rId2" Type="http://schemas.openxmlformats.org/officeDocument/2006/relationships/hyperlink" Target="https://www.mein-schoener-garten.de/themen/bodenverbesserung" TargetMode="External"/><Relationship Id="rId1" Type="http://schemas.openxmlformats.org/officeDocument/2006/relationships/slideLayout" Target="../slideLayouts/slideLayout7.xml"/><Relationship Id="rId4" Type="http://schemas.openxmlformats.org/officeDocument/2006/relationships/hyperlink" Target="https://www.mein-schoener-garten.de/gartenpraxis/balkon-terrasse/bokashi-em-kompost-im-eimer-herstellen-31706"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2FA3F8-8841-F950-0EC4-12A1DDED1690}"/>
              </a:ext>
            </a:extLst>
          </p:cNvPr>
          <p:cNvSpPr>
            <a:spLocks noGrp="1"/>
          </p:cNvSpPr>
          <p:nvPr>
            <p:ph type="ctrTitle"/>
          </p:nvPr>
        </p:nvSpPr>
        <p:spPr/>
        <p:txBody>
          <a:bodyPr/>
          <a:lstStyle/>
          <a:p>
            <a:r>
              <a:rPr lang="de-DE" b="1" dirty="0">
                <a:effectLst>
                  <a:outerShdw blurRad="38100" dist="38100" dir="2700000" algn="tl">
                    <a:srgbClr val="000000">
                      <a:alpha val="43137"/>
                    </a:srgbClr>
                  </a:outerShdw>
                </a:effectLst>
                <a:latin typeface="Algerian" panose="04020705040A02060702" pitchFamily="82" charset="0"/>
              </a:rPr>
              <a:t>Bokashi</a:t>
            </a:r>
          </a:p>
        </p:txBody>
      </p:sp>
      <p:sp>
        <p:nvSpPr>
          <p:cNvPr id="3" name="Untertitel 2">
            <a:extLst>
              <a:ext uri="{FF2B5EF4-FFF2-40B4-BE49-F238E27FC236}">
                <a16:creationId xmlns:a16="http://schemas.microsoft.com/office/drawing/2014/main" id="{98189838-BF9D-8FC9-0B2D-D1D9346CF3C1}"/>
              </a:ext>
            </a:extLst>
          </p:cNvPr>
          <p:cNvSpPr>
            <a:spLocks noGrp="1"/>
          </p:cNvSpPr>
          <p:nvPr>
            <p:ph type="subTitle" idx="1"/>
          </p:nvPr>
        </p:nvSpPr>
        <p:spPr>
          <a:xfrm>
            <a:off x="1562100" y="4074850"/>
            <a:ext cx="9070848" cy="1064413"/>
          </a:xfrm>
        </p:spPr>
        <p:txBody>
          <a:bodyPr>
            <a:normAutofit lnSpcReduction="10000"/>
          </a:bodyPr>
          <a:lstStyle/>
          <a:p>
            <a:r>
              <a:rPr lang="de-DE" dirty="0">
                <a:latin typeface="Algerian" panose="04020705040A02060702" pitchFamily="82" charset="0"/>
              </a:rPr>
              <a:t>Alternative zur Düngung anstelle der Grünpflanzenjauche </a:t>
            </a:r>
          </a:p>
          <a:p>
            <a:r>
              <a:rPr lang="de-DE" dirty="0">
                <a:latin typeface="Algerian" panose="04020705040A02060702" pitchFamily="82" charset="0"/>
              </a:rPr>
              <a:t>Zur Schädlingsbekämpfung</a:t>
            </a:r>
          </a:p>
          <a:p>
            <a:r>
              <a:rPr lang="de-DE" dirty="0">
                <a:latin typeface="Algerian" panose="04020705040A02060702" pitchFamily="82" charset="0"/>
              </a:rPr>
              <a:t>und</a:t>
            </a:r>
          </a:p>
          <a:p>
            <a:r>
              <a:rPr lang="de-DE" dirty="0">
                <a:latin typeface="Algerian" panose="04020705040A02060702" pitchFamily="82" charset="0"/>
              </a:rPr>
              <a:t>als Ergänzung zum </a:t>
            </a:r>
            <a:r>
              <a:rPr lang="de-DE" dirty="0" err="1">
                <a:latin typeface="Algerian" panose="04020705040A02060702" pitchFamily="82" charset="0"/>
              </a:rPr>
              <a:t>Komposter</a:t>
            </a:r>
            <a:endParaRPr lang="de-DE" dirty="0">
              <a:latin typeface="Algerian" panose="04020705040A02060702" pitchFamily="82" charset="0"/>
            </a:endParaRPr>
          </a:p>
        </p:txBody>
      </p:sp>
      <p:sp>
        <p:nvSpPr>
          <p:cNvPr id="4" name="Textfeld 3">
            <a:extLst>
              <a:ext uri="{FF2B5EF4-FFF2-40B4-BE49-F238E27FC236}">
                <a16:creationId xmlns:a16="http://schemas.microsoft.com/office/drawing/2014/main" id="{B961F395-9232-287E-C7FF-B571747C9850}"/>
              </a:ext>
            </a:extLst>
          </p:cNvPr>
          <p:cNvSpPr txBox="1"/>
          <p:nvPr/>
        </p:nvSpPr>
        <p:spPr>
          <a:xfrm rot="19705762">
            <a:off x="1327214" y="2206289"/>
            <a:ext cx="3694876" cy="646331"/>
          </a:xfrm>
          <a:prstGeom prst="rect">
            <a:avLst/>
          </a:prstGeom>
          <a:noFill/>
        </p:spPr>
        <p:txBody>
          <a:bodyPr wrap="square" rtlCol="0">
            <a:spAutoFit/>
          </a:bodyPr>
          <a:lstStyle/>
          <a:p>
            <a:r>
              <a:rPr lang="de-DE" b="1" dirty="0">
                <a:effectLst>
                  <a:outerShdw blurRad="38100" dist="38100" dir="2700000" algn="tl">
                    <a:srgbClr val="000000">
                      <a:alpha val="43137"/>
                    </a:srgbClr>
                  </a:outerShdw>
                </a:effectLst>
                <a:latin typeface="Algerian" panose="04020705040A02060702" pitchFamily="82" charset="0"/>
              </a:rPr>
              <a:t>Noch nie davon gehört – aber interessant </a:t>
            </a:r>
            <a:r>
              <a:rPr lang="de-DE" b="1" dirty="0">
                <a:effectLst>
                  <a:outerShdw blurRad="38100" dist="38100" dir="2700000" algn="tl">
                    <a:srgbClr val="000000">
                      <a:alpha val="43137"/>
                    </a:srgbClr>
                  </a:outerShdw>
                </a:effectLst>
                <a:latin typeface="Algerian" panose="04020705040A02060702" pitchFamily="82" charset="0"/>
                <a:sym typeface="Wingdings" panose="05000000000000000000" pitchFamily="2" charset="2"/>
              </a:rPr>
              <a:t></a:t>
            </a:r>
            <a:endParaRPr lang="de-DE" b="1" dirty="0">
              <a:effectLst>
                <a:outerShdw blurRad="38100" dist="38100" dir="2700000" algn="tl">
                  <a:srgbClr val="000000">
                    <a:alpha val="43137"/>
                  </a:srgbClr>
                </a:outerShdw>
              </a:effectLst>
              <a:latin typeface="Algerian" panose="04020705040A02060702" pitchFamily="82" charset="0"/>
            </a:endParaRPr>
          </a:p>
        </p:txBody>
      </p:sp>
    </p:spTree>
    <p:extLst>
      <p:ext uri="{BB962C8B-B14F-4D97-AF65-F5344CB8AC3E}">
        <p14:creationId xmlns:p14="http://schemas.microsoft.com/office/powerpoint/2010/main" val="1290741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F9779730-6B0B-AE4A-95D4-AE9C9B3BE88D}"/>
              </a:ext>
            </a:extLst>
          </p:cNvPr>
          <p:cNvSpPr txBox="1"/>
          <p:nvPr/>
        </p:nvSpPr>
        <p:spPr>
          <a:xfrm>
            <a:off x="754603" y="639192"/>
            <a:ext cx="11034943" cy="2954655"/>
          </a:xfrm>
          <a:prstGeom prst="rect">
            <a:avLst/>
          </a:prstGeom>
          <a:noFill/>
        </p:spPr>
        <p:txBody>
          <a:bodyPr wrap="square" rtlCol="0">
            <a:spAutoFit/>
          </a:bodyPr>
          <a:lstStyle/>
          <a:p>
            <a:r>
              <a:rPr lang="de-DE" sz="2400" b="1" u="sng" dirty="0">
                <a:latin typeface="Broadway" panose="04040905080B02020502" pitchFamily="82" charset="0"/>
              </a:rPr>
              <a:t>Wenn der Bokashi stinkt, mehr EM</a:t>
            </a:r>
          </a:p>
          <a:p>
            <a:endParaRPr lang="de-DE" dirty="0"/>
          </a:p>
          <a:p>
            <a:r>
              <a:rPr lang="de-DE" dirty="0"/>
              <a:t>Mindestens so wichtig wie die Zugabe der effektiven Mikroorganismen, ist es zudem, die Abfälle im Eimer gut zu verdichten, so dass keine Luftlöcher bleiben und die Flüssigkeit in das Sammelreservoir des Eimers abfließen kann. </a:t>
            </a:r>
          </a:p>
          <a:p>
            <a:endParaRPr lang="de-DE" dirty="0"/>
          </a:p>
          <a:p>
            <a:r>
              <a:rPr lang="de-DE" dirty="0"/>
              <a:t>Das ist wohl der Grund, warum der Biomüll auch möglichst gut zerkleinert werden sollte. Nachdem es auch vorkommen kann, dass bei Bokashi bereits Fäulnisprozesse am Start waren, kann eine Extraportion EM dazugegeben werden, damit die Fäulnisbakterien keine Chance haben.</a:t>
            </a:r>
          </a:p>
          <a:p>
            <a:endParaRPr lang="de-DE" dirty="0"/>
          </a:p>
        </p:txBody>
      </p:sp>
    </p:spTree>
    <p:extLst>
      <p:ext uri="{BB962C8B-B14F-4D97-AF65-F5344CB8AC3E}">
        <p14:creationId xmlns:p14="http://schemas.microsoft.com/office/powerpoint/2010/main" val="2499761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5EEF6A13-9C2A-75E5-954C-D19959F4D1CE}"/>
              </a:ext>
            </a:extLst>
          </p:cNvPr>
          <p:cNvSpPr txBox="1"/>
          <p:nvPr/>
        </p:nvSpPr>
        <p:spPr>
          <a:xfrm>
            <a:off x="754602" y="585926"/>
            <a:ext cx="11008311" cy="5170646"/>
          </a:xfrm>
          <a:prstGeom prst="rect">
            <a:avLst/>
          </a:prstGeom>
          <a:noFill/>
        </p:spPr>
        <p:txBody>
          <a:bodyPr wrap="square" rtlCol="0">
            <a:spAutoFit/>
          </a:bodyPr>
          <a:lstStyle/>
          <a:p>
            <a:r>
              <a:rPr lang="de-DE" sz="2400" b="1" u="sng" dirty="0">
                <a:latin typeface="Broadway" panose="04040905080B02020502" pitchFamily="82" charset="0"/>
              </a:rPr>
              <a:t>Praxistipps für Bokashi-Anfänger</a:t>
            </a:r>
          </a:p>
          <a:p>
            <a:endParaRPr lang="de-DE" dirty="0"/>
          </a:p>
          <a:p>
            <a:pPr marL="285750" lvl="0" indent="-285750">
              <a:buFontTx/>
              <a:buChar char="-"/>
            </a:pPr>
            <a:r>
              <a:rPr lang="de-DE" dirty="0"/>
              <a:t>Zerkleinerte Abfälle in verschließbarer Box sammeln.</a:t>
            </a:r>
          </a:p>
          <a:p>
            <a:pPr lvl="0"/>
            <a:endParaRPr lang="de-DE" dirty="0"/>
          </a:p>
          <a:p>
            <a:pPr marL="285750" lvl="0" indent="-285750">
              <a:buFontTx/>
              <a:buChar char="-"/>
            </a:pPr>
            <a:r>
              <a:rPr lang="de-DE" dirty="0"/>
              <a:t>Beim befüllen des Eimers, die stark zerkleinerten Abfälle gut und fest andrücken und dann EM     darauf geben</a:t>
            </a:r>
          </a:p>
          <a:p>
            <a:pPr lvl="0"/>
            <a:endParaRPr lang="de-DE" dirty="0"/>
          </a:p>
          <a:p>
            <a:pPr marL="285750" lvl="0" indent="-285750">
              <a:buFontTx/>
              <a:buChar char="-"/>
            </a:pPr>
            <a:r>
              <a:rPr lang="de-DE" dirty="0"/>
              <a:t>Abwaschbare Plastikabdeckung für den Bokashi-Inhalt nutzen.</a:t>
            </a:r>
          </a:p>
          <a:p>
            <a:pPr lvl="0"/>
            <a:endParaRPr lang="de-DE" dirty="0"/>
          </a:p>
          <a:p>
            <a:pPr marL="285750" lvl="0" indent="-285750">
              <a:buFontTx/>
              <a:buChar char="-"/>
            </a:pPr>
            <a:r>
              <a:rPr lang="de-DE" dirty="0"/>
              <a:t>Bei starkem Geruch, mehr Flüssig-EM sprühen und eine Handvoll Gesteinsmehl einstreuen.</a:t>
            </a:r>
          </a:p>
          <a:p>
            <a:pPr lvl="0"/>
            <a:endParaRPr lang="de-DE" dirty="0"/>
          </a:p>
          <a:p>
            <a:pPr marL="285750" lvl="0" indent="-285750">
              <a:buFontTx/>
              <a:buChar char="-"/>
            </a:pPr>
            <a:r>
              <a:rPr lang="de-DE" dirty="0"/>
              <a:t>Verschließbares Weckglas für </a:t>
            </a:r>
            <a:r>
              <a:rPr lang="de-DE" dirty="0" err="1"/>
              <a:t>Bokashisaft</a:t>
            </a:r>
            <a:r>
              <a:rPr lang="de-DE" dirty="0"/>
              <a:t> verwenden.</a:t>
            </a:r>
          </a:p>
          <a:p>
            <a:pPr lvl="0"/>
            <a:endParaRPr lang="de-DE" dirty="0"/>
          </a:p>
          <a:p>
            <a:pPr marL="285750" lvl="0" indent="-285750">
              <a:buFontTx/>
              <a:buChar char="-"/>
            </a:pPr>
            <a:r>
              <a:rPr lang="de-DE" dirty="0"/>
              <a:t>Beim Abzapfen des </a:t>
            </a:r>
            <a:r>
              <a:rPr lang="de-DE" dirty="0" err="1"/>
              <a:t>Bokashisafts</a:t>
            </a:r>
            <a:r>
              <a:rPr lang="de-DE" dirty="0"/>
              <a:t> gegen Ende den Eimer leicht schräg halten, um alles auszugießen.</a:t>
            </a:r>
          </a:p>
          <a:p>
            <a:pPr lvl="0"/>
            <a:endParaRPr lang="de-DE" dirty="0"/>
          </a:p>
          <a:p>
            <a:pPr lvl="0"/>
            <a:r>
              <a:rPr lang="de-DE" dirty="0"/>
              <a:t>- Nicht zu feuchtes Füllgut, mit trockenem Füllgut (z.B. Haferflocken) kombinieren.</a:t>
            </a:r>
          </a:p>
          <a:p>
            <a:endParaRPr lang="de-DE" dirty="0"/>
          </a:p>
        </p:txBody>
      </p:sp>
    </p:spTree>
    <p:extLst>
      <p:ext uri="{BB962C8B-B14F-4D97-AF65-F5344CB8AC3E}">
        <p14:creationId xmlns:p14="http://schemas.microsoft.com/office/powerpoint/2010/main" val="1165928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4D045384-CAC0-CCD2-0BF6-843819F58719}"/>
              </a:ext>
            </a:extLst>
          </p:cNvPr>
          <p:cNvSpPr txBox="1"/>
          <p:nvPr/>
        </p:nvSpPr>
        <p:spPr>
          <a:xfrm>
            <a:off x="603682" y="639192"/>
            <a:ext cx="50696892" cy="5693866"/>
          </a:xfrm>
          <a:prstGeom prst="rect">
            <a:avLst/>
          </a:prstGeom>
          <a:noFill/>
        </p:spPr>
        <p:txBody>
          <a:bodyPr wrap="none" rtlCol="0">
            <a:spAutoFit/>
          </a:bodyPr>
          <a:lstStyle/>
          <a:p>
            <a:r>
              <a:rPr lang="de-DE" sz="2400" u="sng" dirty="0">
                <a:latin typeface="Broadway" panose="04040905080B02020502" pitchFamily="82" charset="0"/>
              </a:rPr>
              <a:t>Ein Bokashi-Set besteht aus einem Eimer und Ferment.</a:t>
            </a:r>
          </a:p>
          <a:p>
            <a:endParaRPr lang="de-DE" sz="2400" u="sng" dirty="0">
              <a:latin typeface="Broadway" panose="04040905080B02020502" pitchFamily="82" charset="0"/>
            </a:endParaRPr>
          </a:p>
          <a:p>
            <a:r>
              <a:rPr lang="de-DE" dirty="0"/>
              <a:t>Einen Bokashi-Eimer mit Zubehör gibt es ab 50 Euro. Eingefleischte Bokashi-Fans haben meist zwei Eimer. So kann, während der eine Behälter für die finale Fermentierung ruht, der Zweite befüllt werden. Wer sich noch nicht ganz sicher ist, sollte das Ganze erstmal mit einem Eimer testen, sonst hat man am Ende mehr Müll produziert als vermieden. Ich komme gut mit einem Eimer aus, da ich nicht das gesamte Jahr Bokashi und Dünger produzieren werde.</a:t>
            </a:r>
          </a:p>
          <a:p>
            <a:pPr lvl="0"/>
            <a:r>
              <a:rPr lang="de-DE" dirty="0"/>
              <a:t>Bokashi Starter Set mit Zubehör (2 Eimer) ab 70 Euro</a:t>
            </a:r>
          </a:p>
          <a:p>
            <a:pPr lvl="0"/>
            <a:r>
              <a:rPr lang="de-DE" dirty="0"/>
              <a:t>1 l EM-Lösung Effektive </a:t>
            </a:r>
            <a:r>
              <a:rPr lang="de-DE" dirty="0" err="1"/>
              <a:t>Mikroorganisment</a:t>
            </a:r>
            <a:r>
              <a:rPr lang="de-DE" dirty="0"/>
              <a:t> 5 bis 10 Euro</a:t>
            </a:r>
          </a:p>
          <a:p>
            <a:pPr lvl="0"/>
            <a:r>
              <a:rPr lang="de-DE" dirty="0"/>
              <a:t>1 kg Bokashi-EM-Ferment 7 bis 10 Euro (man braucht pro Eimerfüllung etwa 50 Gramm)</a:t>
            </a:r>
          </a:p>
          <a:p>
            <a:endParaRPr lang="de-DE" dirty="0"/>
          </a:p>
          <a:p>
            <a:endParaRPr lang="de-DE" dirty="0"/>
          </a:p>
          <a:p>
            <a:r>
              <a:rPr lang="de-DE" sz="2800" b="1" u="sng" dirty="0">
                <a:latin typeface="Broadway" panose="04040905080B02020502" pitchFamily="82" charset="0"/>
              </a:rPr>
              <a:t>Aber</a:t>
            </a:r>
          </a:p>
          <a:p>
            <a:endParaRPr lang="de-DE" dirty="0"/>
          </a:p>
          <a:p>
            <a:r>
              <a:rPr lang="de-DE" b="1" u="sng" dirty="0">
                <a:latin typeface="Broadway" panose="04040905080B02020502" pitchFamily="82" charset="0"/>
              </a:rPr>
              <a:t>Man kann sich den Bokashi-eimer auch selbst bauen: </a:t>
            </a:r>
          </a:p>
          <a:p>
            <a:r>
              <a:rPr lang="de-DE" dirty="0"/>
              <a:t>	- 2 Eimer und einen passenden Deckel</a:t>
            </a:r>
          </a:p>
          <a:p>
            <a:r>
              <a:rPr lang="de-DE" dirty="0"/>
              <a:t>	- kleiner Pflanzengitterkorb</a:t>
            </a:r>
          </a:p>
          <a:p>
            <a:r>
              <a:rPr lang="de-DE" dirty="0"/>
              <a:t>	- </a:t>
            </a:r>
            <a:r>
              <a:rPr lang="de-DE" dirty="0" err="1"/>
              <a:t>Plastikausgußhahn</a:t>
            </a:r>
            <a:r>
              <a:rPr lang="de-DE" dirty="0"/>
              <a:t> für die Regentonne</a:t>
            </a:r>
          </a:p>
          <a:p>
            <a:r>
              <a:rPr lang="de-DE" dirty="0"/>
              <a:t>	- Klebeband zum abdichten</a:t>
            </a:r>
          </a:p>
          <a:p>
            <a:endParaRPr lang="de-DE" dirty="0"/>
          </a:p>
          <a:p>
            <a:r>
              <a:rPr lang="de-DE" dirty="0"/>
              <a:t>		-&gt; </a:t>
            </a:r>
            <a:r>
              <a:rPr lang="de-DE" u="sng" dirty="0"/>
              <a:t>Videoanleitung dafür gibt es bei YouTube unter dem Link</a:t>
            </a:r>
          </a:p>
          <a:p>
            <a:endParaRPr lang="de-DE" u="sng" dirty="0"/>
          </a:p>
          <a:p>
            <a:r>
              <a:rPr lang="de-DE" dirty="0"/>
              <a:t>			www.youtube.com/watch?v=kaRYLi5cMR4</a:t>
            </a:r>
          </a:p>
        </p:txBody>
      </p:sp>
    </p:spTree>
    <p:extLst>
      <p:ext uri="{BB962C8B-B14F-4D97-AF65-F5344CB8AC3E}">
        <p14:creationId xmlns:p14="http://schemas.microsoft.com/office/powerpoint/2010/main" val="13471408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EE32641A-5C35-25A3-2D03-D80738C25271}"/>
              </a:ext>
            </a:extLst>
          </p:cNvPr>
          <p:cNvSpPr txBox="1"/>
          <p:nvPr/>
        </p:nvSpPr>
        <p:spPr>
          <a:xfrm>
            <a:off x="488272" y="506027"/>
            <a:ext cx="11281233" cy="6063198"/>
          </a:xfrm>
          <a:prstGeom prst="rect">
            <a:avLst/>
          </a:prstGeom>
          <a:noFill/>
        </p:spPr>
        <p:txBody>
          <a:bodyPr wrap="square" rtlCol="0">
            <a:spAutoFit/>
          </a:bodyPr>
          <a:lstStyle/>
          <a:p>
            <a:r>
              <a:rPr lang="de-DE" sz="2400" b="1" u="sng" dirty="0">
                <a:latin typeface="Broadway" panose="04040905080B02020502" pitchFamily="82" charset="0"/>
              </a:rPr>
              <a:t>Anleitung zum Bau eines Bokashi-Eimers:</a:t>
            </a:r>
          </a:p>
          <a:p>
            <a:endParaRPr lang="de-DE" sz="1400" dirty="0"/>
          </a:p>
          <a:p>
            <a:r>
              <a:rPr lang="de-DE" sz="1400" b="1" u="sng" dirty="0"/>
              <a:t>1. Eimer auswählen:</a:t>
            </a:r>
          </a:p>
          <a:p>
            <a:pPr lvl="1"/>
            <a:r>
              <a:rPr lang="de-DE" sz="1400" dirty="0"/>
              <a:t>Man benötigt zwei gleichartige Eimer, die gut ineinander passen und einen Deckel haben, der luftdicht verschließt. Der innere Eimer sollte etwas kleiner sein als der äußere. </a:t>
            </a:r>
          </a:p>
          <a:p>
            <a:r>
              <a:rPr lang="de-DE" sz="1400" b="1" u="sng" dirty="0"/>
              <a:t>2. Löcher bohren:</a:t>
            </a:r>
          </a:p>
          <a:p>
            <a:pPr lvl="1"/>
            <a:r>
              <a:rPr lang="de-DE" sz="1400" dirty="0"/>
              <a:t>Im Boden des inneren Eimers werden ca. 20-30 Löcher mit einem Durchmesser von 2-3 mm gebohrt. Diese dienen zur Entwässerung des Bokashi-Saftes. </a:t>
            </a:r>
          </a:p>
          <a:p>
            <a:r>
              <a:rPr lang="de-DE" sz="1400" b="1" u="sng" dirty="0"/>
              <a:t>3. Ablaufhahn anbringen:</a:t>
            </a:r>
          </a:p>
          <a:p>
            <a:pPr lvl="1"/>
            <a:r>
              <a:rPr lang="de-DE" sz="1400" dirty="0"/>
              <a:t>Am äußeren Eimer wird ein Ablaufhahn angebracht. Die Position sollte möglichst weit unten am Eimer sein. Ein Loch wird mit einem Cuttermesser ausgeschnitten und der Hahn wird eingesetzt. </a:t>
            </a:r>
          </a:p>
          <a:p>
            <a:r>
              <a:rPr lang="de-DE" sz="1400" b="1" u="sng" dirty="0"/>
              <a:t>4. Eimer abdichten:</a:t>
            </a:r>
          </a:p>
          <a:p>
            <a:pPr lvl="1"/>
            <a:r>
              <a:rPr lang="de-DE" sz="1400" dirty="0"/>
              <a:t>Die beiden Eimer werden ineinander gestellt und der Spalt zwischen den Rändern wird mit Dichtungsband abgedichtet, um eine luftdichte Umgebung zu schaffen. </a:t>
            </a:r>
          </a:p>
          <a:p>
            <a:endParaRPr lang="de-DE" sz="1400" dirty="0"/>
          </a:p>
          <a:p>
            <a:endParaRPr lang="de-DE" sz="1400" dirty="0"/>
          </a:p>
          <a:p>
            <a:r>
              <a:rPr lang="de-DE" sz="1400" b="1" u="sng" dirty="0"/>
              <a:t>Zusätzliche Hinweise:</a:t>
            </a:r>
          </a:p>
          <a:p>
            <a:pPr marL="285750" indent="-285750">
              <a:buFont typeface="Arial" panose="020B0604020202020204" pitchFamily="34" charset="0"/>
              <a:buChar char="•"/>
            </a:pPr>
            <a:r>
              <a:rPr lang="de-DE" sz="1400" dirty="0"/>
              <a:t>Es ist ratsam, den Eimer auf einen Untersatz zu stellen, der das Abzapfen des Bokashi-Saftes erleichtert, insbesondere wenn der Ablaufhahn weit unten angebracht ist. </a:t>
            </a:r>
          </a:p>
          <a:p>
            <a:pPr marL="285750" indent="-285750">
              <a:buFont typeface="Arial" panose="020B0604020202020204" pitchFamily="34" charset="0"/>
              <a:buChar char="•"/>
            </a:pPr>
            <a:r>
              <a:rPr lang="de-DE" sz="1400" dirty="0"/>
              <a:t>Ein praktischer Ausdruck mit Hinweisen zum Befüllen des Bokashi-Eimers kann am Deckel angebracht werden, um den Prozess zu unterstützen. </a:t>
            </a:r>
          </a:p>
          <a:p>
            <a:pPr marL="285750" indent="-285750">
              <a:buFont typeface="Arial" panose="020B0604020202020204" pitchFamily="34" charset="0"/>
              <a:buChar char="•"/>
            </a:pPr>
            <a:r>
              <a:rPr lang="de-DE" sz="1400" dirty="0"/>
              <a:t>Es ist wichtig, die organischen Küchenabfälle vor dem Einlegen zu zerkleinern und mit effektiven Mikroorganismen (EM) zu besprühen. Das Material wird dann verdichtet und mit einem Sandsack beschwert, um eine anaerobe Fermentation zu gewährleisten. </a:t>
            </a:r>
          </a:p>
          <a:p>
            <a:pPr marL="285750" indent="-285750">
              <a:buFont typeface="Arial" panose="020B0604020202020204" pitchFamily="34" charset="0"/>
              <a:buChar char="•"/>
            </a:pPr>
            <a:r>
              <a:rPr lang="de-DE" sz="1400" dirty="0"/>
              <a:t>Während der Fermentation kann Flüssigkeit austreten, die als Bokashi-Saft aufgefangen und als Dünger verwendet werden kann. </a:t>
            </a:r>
          </a:p>
        </p:txBody>
      </p:sp>
    </p:spTree>
    <p:extLst>
      <p:ext uri="{BB962C8B-B14F-4D97-AF65-F5344CB8AC3E}">
        <p14:creationId xmlns:p14="http://schemas.microsoft.com/office/powerpoint/2010/main" val="2589024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967558F3-FF09-8D46-68F6-00EB942FB8CB}"/>
              </a:ext>
            </a:extLst>
          </p:cNvPr>
          <p:cNvSpPr txBox="1"/>
          <p:nvPr/>
        </p:nvSpPr>
        <p:spPr>
          <a:xfrm>
            <a:off x="1127464" y="816746"/>
            <a:ext cx="9770623" cy="2308324"/>
          </a:xfrm>
          <a:prstGeom prst="rect">
            <a:avLst/>
          </a:prstGeom>
          <a:noFill/>
        </p:spPr>
        <p:txBody>
          <a:bodyPr wrap="none" rtlCol="0">
            <a:spAutoFit/>
          </a:bodyPr>
          <a:lstStyle/>
          <a:p>
            <a:r>
              <a:rPr lang="de-DE" dirty="0"/>
              <a:t>Hier noch ein Link für ein Video bei </a:t>
            </a:r>
            <a:r>
              <a:rPr lang="de-DE" dirty="0" err="1"/>
              <a:t>YouTub</a:t>
            </a:r>
            <a:r>
              <a:rPr lang="de-DE" dirty="0"/>
              <a:t> in dem die </a:t>
            </a:r>
            <a:r>
              <a:rPr lang="de-DE" u="sng" dirty="0"/>
              <a:t>Anwendung des Bokashi-Eimers</a:t>
            </a:r>
          </a:p>
          <a:p>
            <a:endParaRPr lang="de-DE" u="sng" dirty="0"/>
          </a:p>
          <a:p>
            <a:r>
              <a:rPr lang="de-DE" u="sng" dirty="0" err="1"/>
              <a:t>Schrit</a:t>
            </a:r>
            <a:r>
              <a:rPr lang="de-DE" u="sng" dirty="0"/>
              <a:t> für Schritt </a:t>
            </a:r>
            <a:r>
              <a:rPr lang="de-DE" dirty="0"/>
              <a:t>erklärt wird.</a:t>
            </a:r>
          </a:p>
          <a:p>
            <a:endParaRPr lang="de-DE" dirty="0"/>
          </a:p>
          <a:p>
            <a:r>
              <a:rPr lang="de-DE" dirty="0"/>
              <a:t>Vom Befüllen bis zur Anwendung EM sowie auch die Nutzung des Saftes usw.</a:t>
            </a:r>
          </a:p>
          <a:p>
            <a:endParaRPr lang="de-DE" dirty="0"/>
          </a:p>
          <a:p>
            <a:endParaRPr lang="de-DE" dirty="0"/>
          </a:p>
          <a:p>
            <a:r>
              <a:rPr lang="de-DE" dirty="0"/>
              <a:t>				www.youtube.com/watch?v=Bg4PbS7KtY8</a:t>
            </a:r>
          </a:p>
        </p:txBody>
      </p:sp>
    </p:spTree>
    <p:extLst>
      <p:ext uri="{BB962C8B-B14F-4D97-AF65-F5344CB8AC3E}">
        <p14:creationId xmlns:p14="http://schemas.microsoft.com/office/powerpoint/2010/main" val="606586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B278560F-70C1-0A45-2F14-83CDB02A1BC6}"/>
              </a:ext>
            </a:extLst>
          </p:cNvPr>
          <p:cNvSpPr txBox="1"/>
          <p:nvPr/>
        </p:nvSpPr>
        <p:spPr>
          <a:xfrm>
            <a:off x="435008" y="497150"/>
            <a:ext cx="11334498" cy="5447645"/>
          </a:xfrm>
          <a:prstGeom prst="rect">
            <a:avLst/>
          </a:prstGeom>
          <a:noFill/>
        </p:spPr>
        <p:txBody>
          <a:bodyPr wrap="square" rtlCol="0">
            <a:spAutoFit/>
          </a:bodyPr>
          <a:lstStyle/>
          <a:p>
            <a:r>
              <a:rPr lang="de-DE" sz="2400" b="1" u="sng" dirty="0">
                <a:latin typeface="Broadway" panose="04040905080B02020502" pitchFamily="82" charset="0"/>
              </a:rPr>
              <a:t>Dünger im Beet und im Kompost </a:t>
            </a:r>
            <a:r>
              <a:rPr lang="de-DE" sz="2400" b="1" u="sng" dirty="0" err="1">
                <a:latin typeface="Broadway" panose="04040905080B02020502" pitchFamily="82" charset="0"/>
              </a:rPr>
              <a:t>vererden</a:t>
            </a:r>
            <a:endParaRPr lang="de-DE" sz="2400" b="1" u="sng" dirty="0">
              <a:latin typeface="Broadway" panose="04040905080B02020502" pitchFamily="82" charset="0"/>
            </a:endParaRPr>
          </a:p>
          <a:p>
            <a:endParaRPr lang="de-DE" dirty="0"/>
          </a:p>
          <a:p>
            <a:r>
              <a:rPr lang="de-DE" sz="1600" dirty="0"/>
              <a:t>Wenn der Eimer vollends gefüllt wurde und eine mindestens zwei- bis dreiwöchige Ruhephase hinter sich hat, ist es an der Zeit, der Eimer zu entleeren. Im Winter kann er in die geschlossene Komposttonne im Garten gegeben und mit Erde oder Gartenkompost bedeckt werden, so dass er nicht durchfriert. Alternativ kann er auch in fest verschlossenen Eimern in der frostfreien Garage gelagert werden. In der kalten Jahreszeit schlummert er nur, das </a:t>
            </a:r>
            <a:r>
              <a:rPr lang="de-DE" sz="1600" dirty="0" err="1"/>
              <a:t>heisst</a:t>
            </a:r>
            <a:r>
              <a:rPr lang="de-DE" sz="1600" dirty="0"/>
              <a:t>, die Mikroorganismen sind inaktiv, bis die warmen Frühsommertemperaturen sie dann wieder zum Leben erwecken.  </a:t>
            </a:r>
          </a:p>
          <a:p>
            <a:endParaRPr lang="de-DE" sz="1600" dirty="0"/>
          </a:p>
          <a:p>
            <a:r>
              <a:rPr lang="de-DE" sz="1600" dirty="0"/>
              <a:t>In der warmen Jahreszeit kann dann die </a:t>
            </a:r>
            <a:r>
              <a:rPr lang="de-DE" sz="1600" dirty="0" err="1"/>
              <a:t>Vererdung</a:t>
            </a:r>
            <a:r>
              <a:rPr lang="de-DE" sz="1600" dirty="0"/>
              <a:t> des </a:t>
            </a:r>
            <a:r>
              <a:rPr lang="de-DE" sz="1600" dirty="0" err="1"/>
              <a:t>Bokashis</a:t>
            </a:r>
            <a:r>
              <a:rPr lang="de-DE" sz="1600" dirty="0"/>
              <a:t> stattfinden. Hat sich der Gartenboden ausreichend erwärmt, ist er also dauerhaft frostfrei, kann das Bokashi direkt aus dem Eimer (oder aus der Zwischenlagerung) einfach in einem Beet oder auch im offenen Gartenkompost vergraben werden. Wichtig ist nur, dass es nicht direkt an den Pflanzenwurzeln eingegraben wird, da – wie gesagt – der pH-Wert viel zu niedrig für die meisten Gartenpflanzen ist. Man gräbt das Bokashi also an einer freien Stelle im Garten ein, sei es in einem leeren Beet oder auch im offenen Gartenkompost. Dabei ist es gleich, ob man ein Loch gräbt, den Dünger hineinschüttet und mit Erde auffüllt oder ob man einen flachen Graben gräbt und das Bokashi dort </a:t>
            </a:r>
            <a:r>
              <a:rPr lang="de-DE" sz="1600" dirty="0" err="1"/>
              <a:t>grossflächiger</a:t>
            </a:r>
            <a:r>
              <a:rPr lang="de-DE" sz="1600" dirty="0"/>
              <a:t> hineinschüttet. Wichtig ist nur, dass es mit Erde bedeckt wird, damit die vorhandenen Bodenlebewesen quasi von rundherum auf das Bokashi einwirken können, um es zu zersetzen. Die Einarbeitungstiefe beträgt idealerweise 10-30 cm, da in dieser Höhe (im Oberboden) die Bodenlebewesen (die Zersetzer) am zahlreichsten sind und die Humusbildung somit am schnellsten vonstattengeht.</a:t>
            </a:r>
          </a:p>
          <a:p>
            <a:endParaRPr lang="de-DE" dirty="0"/>
          </a:p>
        </p:txBody>
      </p:sp>
    </p:spTree>
    <p:extLst>
      <p:ext uri="{BB962C8B-B14F-4D97-AF65-F5344CB8AC3E}">
        <p14:creationId xmlns:p14="http://schemas.microsoft.com/office/powerpoint/2010/main" val="41676444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70CCAE79-CB4B-A886-5EAA-71810DC87D2E}"/>
              </a:ext>
            </a:extLst>
          </p:cNvPr>
          <p:cNvSpPr txBox="1"/>
          <p:nvPr/>
        </p:nvSpPr>
        <p:spPr>
          <a:xfrm>
            <a:off x="514905" y="523783"/>
            <a:ext cx="11263653" cy="5909310"/>
          </a:xfrm>
          <a:prstGeom prst="rect">
            <a:avLst/>
          </a:prstGeom>
          <a:noFill/>
        </p:spPr>
        <p:txBody>
          <a:bodyPr wrap="square" rtlCol="0">
            <a:spAutoFit/>
          </a:bodyPr>
          <a:lstStyle/>
          <a:p>
            <a:r>
              <a:rPr lang="de-DE" sz="2400" b="1" u="sng" dirty="0">
                <a:latin typeface="Broadway" panose="04040905080B02020502" pitchFamily="82" charset="0"/>
              </a:rPr>
              <a:t>Zusammenfassung und FAQs</a:t>
            </a:r>
          </a:p>
          <a:p>
            <a:r>
              <a:rPr lang="de-DE" sz="1400" b="1" u="sng" dirty="0"/>
              <a:t>Was ist Bokashi?</a:t>
            </a:r>
          </a:p>
          <a:p>
            <a:r>
              <a:rPr lang="de-DE" sz="1400" dirty="0"/>
              <a:t>Bokashi ist eine Methode der Fermentation organischer Abfälle, hauptsächlich Küchenabfälle, um einen nährstoffreichen Dünger und ein Flüssigdünger zu erzeugen. Der Prozess beinhaltet die Verwendung von effektiven Mikroorganismen (EM), um die Abfälle unter anaeroben Bedingungen zu fermentieren. </a:t>
            </a:r>
          </a:p>
          <a:p>
            <a:r>
              <a:rPr lang="de-DE" sz="1400" b="1" u="sng" dirty="0"/>
              <a:t>Was darf in den Bokashi-Eimer?</a:t>
            </a:r>
          </a:p>
          <a:p>
            <a:r>
              <a:rPr lang="de-DE" sz="1400" dirty="0"/>
              <a:t>In den Bokashi-Eimer können grundsätzlich alle organischen Materialien, die im Haushalt anfallen. Dazu gehören rohe und gekochte Küchenabfälle wie Gemüse, Obst, Kaffeesatz, Tees, Brot, Reis und Nudeln, sowie Milchprodukte. </a:t>
            </a:r>
          </a:p>
          <a:p>
            <a:r>
              <a:rPr lang="de-DE" sz="1400" b="1" u="sng" dirty="0"/>
              <a:t>Was darf nicht in den Bokashi-Eimer?</a:t>
            </a:r>
          </a:p>
          <a:p>
            <a:r>
              <a:rPr lang="de-DE" sz="1400" dirty="0"/>
              <a:t>Nicht geeignet für die Fermentation sind Öl, Fleisch, Fisch, Knochen, Kerne, stark verschimmelte Abfälle oder Tierkot. </a:t>
            </a:r>
          </a:p>
          <a:p>
            <a:r>
              <a:rPr lang="de-DE" sz="1400" b="1" u="sng" dirty="0"/>
              <a:t>Wie funktioniert die Fermentation?</a:t>
            </a:r>
          </a:p>
          <a:p>
            <a:r>
              <a:rPr lang="de-DE" sz="1400" dirty="0"/>
              <a:t>Die Fermentation erfolgt, indem die organischen Abfälle im Bokashi-Eimer mit Bokashi-Streu (fermentiertem Getreideschrot, der EM enthält) vermischt und anschließend mit einem Deckel verschlossen werden, um Sauerstoff fernzuhalten. </a:t>
            </a:r>
          </a:p>
          <a:p>
            <a:r>
              <a:rPr lang="de-DE" sz="1400" b="1" u="sng" dirty="0"/>
              <a:t>Wie lange dauert die Fermentation?</a:t>
            </a:r>
          </a:p>
          <a:p>
            <a:r>
              <a:rPr lang="de-DE" sz="1400" dirty="0"/>
              <a:t>Die Fermentation dauert in der Regel etwa 2-4 Wochen. Während dieser Zeit sammeln sich Flüssigkeiten im unteren Teil des Eimers, der sogenannte Bokashi-Saft. </a:t>
            </a:r>
          </a:p>
          <a:p>
            <a:r>
              <a:rPr lang="de-DE" sz="1400" b="1" u="sng" dirty="0"/>
              <a:t>Was ist der Bokashi-Saft und wie verwende ich ihn?</a:t>
            </a:r>
          </a:p>
          <a:p>
            <a:r>
              <a:rPr lang="de-DE" sz="1400" dirty="0"/>
              <a:t>Der Bokashi-Saft ist ein wertvoller Flüssigdünger, der durch die Fermentation entsteht. Er sollte vor der Anwendung mit Wasser verdünnt werden (1:20 oder 1:100), da er aufgrund seines niedrigen pH-Werts sauer ist. </a:t>
            </a:r>
          </a:p>
          <a:p>
            <a:r>
              <a:rPr lang="de-DE" sz="1400" b="1" u="sng" dirty="0"/>
              <a:t>Wie verwende ich das fermentierte Bokashi im Garten?</a:t>
            </a:r>
          </a:p>
          <a:p>
            <a:r>
              <a:rPr lang="de-DE" sz="1400" dirty="0"/>
              <a:t>Das fermentierte Bokashi kann direkt in den Boden eingearbeitet oder dem Kompost hinzugefügt werden, um ihn zu veredeln. Es ist ratsam, das Bokashi etwa 10 cm Abstand zu den Pflanzenwurzeln einzuarbeiten. </a:t>
            </a:r>
          </a:p>
          <a:p>
            <a:r>
              <a:rPr lang="de-DE" sz="1400" b="1" u="sng" dirty="0"/>
              <a:t>Was tun, wenn sich Schimmel im Bokashi-Eimer bildet?</a:t>
            </a:r>
          </a:p>
          <a:p>
            <a:r>
              <a:rPr lang="de-DE" sz="1400" dirty="0"/>
              <a:t>Weißer Schimmel (Kahmhefen) ist ein normales Zeichen für eine erfolgreiche Fermentation und kann sogar gefördert werden. Grüner oder schwarzer Schimmel hingegen ist ein Zeichen für Fehler in der Fermentation und sollte vermieden werden. </a:t>
            </a:r>
          </a:p>
          <a:p>
            <a:endParaRPr lang="de-DE" dirty="0"/>
          </a:p>
        </p:txBody>
      </p:sp>
    </p:spTree>
    <p:extLst>
      <p:ext uri="{BB962C8B-B14F-4D97-AF65-F5344CB8AC3E}">
        <p14:creationId xmlns:p14="http://schemas.microsoft.com/office/powerpoint/2010/main" val="24817235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B012E506-D1EB-830E-E671-8DFEB73B4269}"/>
              </a:ext>
            </a:extLst>
          </p:cNvPr>
          <p:cNvSpPr txBox="1"/>
          <p:nvPr/>
        </p:nvSpPr>
        <p:spPr>
          <a:xfrm>
            <a:off x="371193" y="523783"/>
            <a:ext cx="11436108" cy="6124754"/>
          </a:xfrm>
          <a:prstGeom prst="rect">
            <a:avLst/>
          </a:prstGeom>
          <a:noFill/>
        </p:spPr>
        <p:txBody>
          <a:bodyPr wrap="square" rtlCol="0">
            <a:spAutoFit/>
          </a:bodyPr>
          <a:lstStyle/>
          <a:p>
            <a:r>
              <a:rPr lang="de-DE" sz="2400" b="1" u="sng" dirty="0">
                <a:latin typeface="Broadway" panose="04040905080B02020502" pitchFamily="82" charset="0"/>
              </a:rPr>
              <a:t>Weitere Zusammenfassung und FAQs</a:t>
            </a:r>
          </a:p>
          <a:p>
            <a:endParaRPr lang="de-DE" dirty="0"/>
          </a:p>
          <a:p>
            <a:r>
              <a:rPr lang="de-DE" sz="1400" b="1" u="sng" dirty="0"/>
              <a:t>Was sind die Vorteile von Bokashi?</a:t>
            </a:r>
          </a:p>
          <a:p>
            <a:r>
              <a:rPr lang="de-DE" sz="1400" dirty="0"/>
              <a:t>Bokashi fördert die Bodenfruchtbarkeit, verbessert die Bodenstruktur, beschleunigt die Nährstoffversorgung der Pflanzen, reduziert Gerüche und ist eine umweltfreundliche Alternative zur Müllverbrennung. </a:t>
            </a:r>
          </a:p>
          <a:p>
            <a:r>
              <a:rPr lang="de-DE" sz="1400" b="1" u="sng" dirty="0"/>
              <a:t>Kann man Bokashi auch im Winter verwenden?</a:t>
            </a:r>
          </a:p>
          <a:p>
            <a:r>
              <a:rPr lang="de-DE" sz="1400" dirty="0"/>
              <a:t>Ja, Bokashi kann auch im Winter verwendet werden, indem man es im Garten vergräbt oder dem Kompost hinzufügt, sofern die Temperaturen dies zulassen. </a:t>
            </a:r>
          </a:p>
          <a:p>
            <a:r>
              <a:rPr lang="de-DE" sz="1400" b="1" u="sng" dirty="0"/>
              <a:t>Wie lagere ich Bokashi-Starter?</a:t>
            </a:r>
          </a:p>
          <a:p>
            <a:r>
              <a:rPr lang="de-DE" sz="1400" dirty="0"/>
              <a:t>Der Bokashi-Starter sollte an einem kühlen, dunklen und trockenen Ort gelagert werden. Es wird empfohlen, wöchentlich eine Menge für den täglichen Gebrauch in einen kleineren Behälter umzufüllen und den Rest luftdicht zu verschließen. </a:t>
            </a:r>
          </a:p>
          <a:p>
            <a:r>
              <a:rPr lang="de-DE" sz="1400" dirty="0"/>
              <a:t>Kann man Bokashi auch für empfindliche Pflanzen verwenden?</a:t>
            </a:r>
          </a:p>
          <a:p>
            <a:r>
              <a:rPr lang="de-DE" sz="1400" dirty="0"/>
              <a:t>Bokashi kann grundsätzlich für die meisten Pflanzen verwendet werden, aber es ist ratsam, bei sehr empfindlichen Pflanzen wie Basilikum und Petersilie die Dosierung zu beobachten. </a:t>
            </a:r>
          </a:p>
          <a:p>
            <a:r>
              <a:rPr lang="de-DE" sz="1400" b="1" u="sng" dirty="0"/>
              <a:t>Ist Bokashi das Gleiche wie Gartenkompost?</a:t>
            </a:r>
          </a:p>
          <a:p>
            <a:r>
              <a:rPr lang="de-DE" sz="1400" dirty="0"/>
              <a:t>Bokashi wird anaerob (ohne Luftzufuhr) fermentiert und entwickelt dabei eine andere Bandbreite an Mikroorganismen als es ein normaler aerober Gartenkompost tut, der luftig aufgeschichtet wird und auch ab und zu gewendet wird. Die Effektiven Mikroorganismen, die man beim Bokashi Aufbau verwendet, beleben einen müden Gartenboden und fördern die mikrobielle Vielfalt im Wurzelbereich der Gartenpflanzen. Gartenkompost und Bokashi als Kompost ergänzen sich sehr gut.</a:t>
            </a:r>
          </a:p>
          <a:p>
            <a:r>
              <a:rPr lang="de-DE" sz="1400" b="1" u="sng" dirty="0"/>
              <a:t>Ist fermentiertes Bokashi aus dem Eimer ein fertiger Gartendünger?</a:t>
            </a:r>
          </a:p>
          <a:p>
            <a:r>
              <a:rPr lang="de-DE" sz="1400" dirty="0"/>
              <a:t>Nein, der Inhalt des Bokashi Eimers muss erst noch in normale Gartenerde eingegraben werden (oder in den Gartenkompost), so dass Mikroben, Bakterien und Regenwürmer ihn in Humus umwandeln. Dann erst sind die Nährstoffe pflanzenverfügbar.</a:t>
            </a:r>
          </a:p>
          <a:p>
            <a:r>
              <a:rPr lang="de-DE" sz="1400" b="1" u="sng" dirty="0"/>
              <a:t>Wie lange dauert es, bis Bokashi in den Garten kann?</a:t>
            </a:r>
          </a:p>
          <a:p>
            <a:r>
              <a:rPr lang="de-DE" sz="1400" dirty="0"/>
              <a:t>Erst muss der Eimer Schritt für Schritt nach der Bokashi Anleitung mit Küchenabfällen gefüllt werden. Ist er voll, muss er noch zwei bis drei Wochen ruhen, so dass auch die oberen Schichten fermentieren. Dann wird er entweder direkt in einem Gartenbeet oder im Gartenkompost vergraben, wo das Bokashi dann noch vier bis sechs Wochen braucht, um zu </a:t>
            </a:r>
            <a:r>
              <a:rPr lang="de-DE" sz="1400" dirty="0" err="1"/>
              <a:t>vererden</a:t>
            </a:r>
            <a:r>
              <a:rPr lang="de-DE" sz="1400" dirty="0"/>
              <a:t>. Dann erst pflanzt man Blumen, Stauden, Beerensträucher oder Gemüse drauf.</a:t>
            </a:r>
            <a:endParaRPr lang="de-DE" dirty="0"/>
          </a:p>
        </p:txBody>
      </p:sp>
    </p:spTree>
    <p:extLst>
      <p:ext uri="{BB962C8B-B14F-4D97-AF65-F5344CB8AC3E}">
        <p14:creationId xmlns:p14="http://schemas.microsoft.com/office/powerpoint/2010/main" val="39259742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259D7893-8F2C-4956-9F1C-A8C9E3FB0874}"/>
              </a:ext>
            </a:extLst>
          </p:cNvPr>
          <p:cNvSpPr txBox="1"/>
          <p:nvPr/>
        </p:nvSpPr>
        <p:spPr>
          <a:xfrm>
            <a:off x="506028" y="550416"/>
            <a:ext cx="11263477" cy="4955203"/>
          </a:xfrm>
          <a:prstGeom prst="rect">
            <a:avLst/>
          </a:prstGeom>
          <a:noFill/>
        </p:spPr>
        <p:txBody>
          <a:bodyPr wrap="square" rtlCol="0">
            <a:spAutoFit/>
          </a:bodyPr>
          <a:lstStyle/>
          <a:p>
            <a:r>
              <a:rPr lang="de-DE" sz="2400" b="1" u="sng" dirty="0">
                <a:latin typeface="Broadway" panose="04040905080B02020502" pitchFamily="82" charset="0"/>
              </a:rPr>
              <a:t>Weitere Zusammenfassung und FAQs</a:t>
            </a:r>
          </a:p>
          <a:p>
            <a:endParaRPr lang="de-DE" dirty="0"/>
          </a:p>
          <a:p>
            <a:endParaRPr lang="de-DE" dirty="0"/>
          </a:p>
          <a:p>
            <a:r>
              <a:rPr lang="de-DE" sz="1400" b="1" u="sng" dirty="0"/>
              <a:t>Kann man Bokashi für alle Pflanzen verwenden?</a:t>
            </a:r>
          </a:p>
          <a:p>
            <a:r>
              <a:rPr lang="de-DE" sz="1400" dirty="0"/>
              <a:t>Frischer Bokashi sollte nicht direkt an Gartenpflanzen ausgebracht werden, da sein </a:t>
            </a:r>
            <a:r>
              <a:rPr lang="de-DE" sz="1400" dirty="0" err="1"/>
              <a:t>ph-Wert</a:t>
            </a:r>
            <a:r>
              <a:rPr lang="de-DE" sz="1400" dirty="0"/>
              <a:t> zwischen 3 und 4 liegt und viel zu sauer für die meisten Gartenpflanzen ist. Bokashi frisch aus dem Eimer sollte erst an einer freien Stelle im Garten vergraben werden und ca. vier bis sechs Wochen </a:t>
            </a:r>
            <a:r>
              <a:rPr lang="de-DE" sz="1400" dirty="0" err="1"/>
              <a:t>vererden</a:t>
            </a:r>
            <a:r>
              <a:rPr lang="de-DE" sz="1400" dirty="0"/>
              <a:t>. Dann kann die Stelle bepflanzt werden.</a:t>
            </a:r>
          </a:p>
          <a:p>
            <a:r>
              <a:rPr lang="de-DE" sz="1400" b="1" u="sng" dirty="0"/>
              <a:t>Kann ich den Inhalt des Bokashi auf den Komposthaufen schütten?</a:t>
            </a:r>
          </a:p>
          <a:p>
            <a:r>
              <a:rPr lang="de-DE" sz="1400" dirty="0"/>
              <a:t>Das geht ohne weiteres, aber man sollte das Bokashi lieber in den Kompost einarbeiten oder Erde, Laub, Grasschnitt etc. obendrauf tun. Der intensive Fermentationsgeruch des Bokashi kann sonst Hunde, Waschbären, Ratten anlocken, die ihn als Leckerbissen betrachten.</a:t>
            </a:r>
          </a:p>
          <a:p>
            <a:r>
              <a:rPr lang="de-DE" sz="1400" b="1" u="sng" dirty="0"/>
              <a:t>Ist die Sickerflüssigkeit aus dem Bokashi Eimer ein Dünger?</a:t>
            </a:r>
          </a:p>
          <a:p>
            <a:r>
              <a:rPr lang="de-DE" sz="1400" dirty="0"/>
              <a:t>Ja, die Sickerflüssigkeit, die beim Fermentieren der Küchenabfälle entsteht, wird alle paar Tage durch den Ablasshahn am unteren Ende entnommen und dann sehr stark mit Wasser verdünnt (1:100), bevor man ihn als Flüssigdünger mit der </a:t>
            </a:r>
            <a:r>
              <a:rPr lang="de-DE" sz="1400" dirty="0" err="1"/>
              <a:t>Giesskanne</a:t>
            </a:r>
            <a:r>
              <a:rPr lang="de-DE" sz="1400" dirty="0"/>
              <a:t> im Garten verwendet.</a:t>
            </a:r>
          </a:p>
          <a:p>
            <a:r>
              <a:rPr lang="de-DE" sz="1400" b="1" u="sng" dirty="0"/>
              <a:t>Kann ich nur mit Bokashi düngen?</a:t>
            </a:r>
            <a:endParaRPr lang="de-DE" sz="1400" u="sng" dirty="0"/>
          </a:p>
          <a:p>
            <a:r>
              <a:rPr lang="de-DE" sz="1400" dirty="0"/>
              <a:t>Man kann im offenen Gartenboden problemlos nur mit </a:t>
            </a:r>
            <a:r>
              <a:rPr lang="de-DE" sz="1400" dirty="0" err="1"/>
              <a:t>vererdetem</a:t>
            </a:r>
            <a:r>
              <a:rPr lang="de-DE" sz="1400" dirty="0"/>
              <a:t> Bokashi und/oder Gartenkompost düngen. Starkzehrer wie Rosen, dauerblühende Sommerblumen, schnellwachsendes Gemüse etc. freuen sich aber nichtsdestotrotz im Sommerhalbjahr über zusätzliche Düngergaben wie z.B. einen Flüssigdünger alle vierzehn Tage. Kübelpflanzen brauchen grundsätzlich zusätzlichen Dünger und sollten auf alle Fälle in der warmen Jahreszeit </a:t>
            </a:r>
            <a:r>
              <a:rPr lang="de-DE" sz="1400" dirty="0" err="1"/>
              <a:t>regelmässig</a:t>
            </a:r>
            <a:r>
              <a:rPr lang="de-DE" sz="1400" dirty="0"/>
              <a:t> mit Flüssigdünger versorgt werden.</a:t>
            </a:r>
          </a:p>
          <a:p>
            <a:endParaRPr lang="de-DE" dirty="0"/>
          </a:p>
        </p:txBody>
      </p:sp>
    </p:spTree>
    <p:extLst>
      <p:ext uri="{BB962C8B-B14F-4D97-AF65-F5344CB8AC3E}">
        <p14:creationId xmlns:p14="http://schemas.microsoft.com/office/powerpoint/2010/main" val="21252261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6DC8A115-0118-86CF-9D9F-9F9598F68359}"/>
              </a:ext>
            </a:extLst>
          </p:cNvPr>
          <p:cNvSpPr txBox="1"/>
          <p:nvPr/>
        </p:nvSpPr>
        <p:spPr>
          <a:xfrm>
            <a:off x="1109708" y="1977955"/>
            <a:ext cx="10360241" cy="2800767"/>
          </a:xfrm>
          <a:prstGeom prst="rect">
            <a:avLst/>
          </a:prstGeom>
          <a:noFill/>
        </p:spPr>
        <p:txBody>
          <a:bodyPr wrap="square" rtlCol="0">
            <a:spAutoFit/>
          </a:bodyPr>
          <a:lstStyle/>
          <a:p>
            <a:pPr algn="ctr"/>
            <a:r>
              <a:rPr lang="de-DE" sz="4400" b="1" u="sng" dirty="0">
                <a:effectLst>
                  <a:outerShdw blurRad="38100" dist="38100" dir="2700000" algn="tl">
                    <a:srgbClr val="000000">
                      <a:alpha val="43137"/>
                    </a:srgbClr>
                  </a:outerShdw>
                </a:effectLst>
                <a:latin typeface="Vladimir Script" panose="03050402040407070305" pitchFamily="66" charset="0"/>
              </a:rPr>
              <a:t>Viel Spaß nun beim bauen </a:t>
            </a:r>
          </a:p>
          <a:p>
            <a:pPr algn="ctr"/>
            <a:r>
              <a:rPr lang="de-DE" sz="4400" b="1" u="sng" dirty="0">
                <a:effectLst>
                  <a:outerShdw blurRad="38100" dist="38100" dir="2700000" algn="tl">
                    <a:srgbClr val="000000">
                      <a:alpha val="43137"/>
                    </a:srgbClr>
                  </a:outerShdw>
                </a:effectLst>
                <a:latin typeface="Vladimir Script" panose="03050402040407070305" pitchFamily="66" charset="0"/>
              </a:rPr>
              <a:t>und </a:t>
            </a:r>
          </a:p>
          <a:p>
            <a:pPr algn="ctr"/>
            <a:r>
              <a:rPr lang="de-DE" sz="4400" b="1" u="sng" dirty="0">
                <a:effectLst>
                  <a:outerShdw blurRad="38100" dist="38100" dir="2700000" algn="tl">
                    <a:srgbClr val="000000">
                      <a:alpha val="43137"/>
                    </a:srgbClr>
                  </a:outerShdw>
                </a:effectLst>
                <a:latin typeface="Vladimir Script" panose="03050402040407070305" pitchFamily="66" charset="0"/>
              </a:rPr>
              <a:t>verwenden </a:t>
            </a:r>
          </a:p>
          <a:p>
            <a:pPr algn="ctr"/>
            <a:r>
              <a:rPr lang="de-DE" sz="4400" b="1" u="sng" dirty="0">
                <a:effectLst>
                  <a:outerShdw blurRad="38100" dist="38100" dir="2700000" algn="tl">
                    <a:srgbClr val="000000">
                      <a:alpha val="43137"/>
                    </a:srgbClr>
                  </a:outerShdw>
                </a:effectLst>
                <a:latin typeface="Vladimir Script" panose="03050402040407070305" pitchFamily="66" charset="0"/>
              </a:rPr>
              <a:t>Eures Bokashi-Eimers </a:t>
            </a:r>
            <a:r>
              <a:rPr lang="de-DE" sz="4400" b="1" u="sng" dirty="0">
                <a:effectLst>
                  <a:outerShdw blurRad="38100" dist="38100" dir="2700000" algn="tl">
                    <a:srgbClr val="000000">
                      <a:alpha val="43137"/>
                    </a:srgbClr>
                  </a:outerShdw>
                </a:effectLst>
                <a:latin typeface="Vladimir Script" panose="03050402040407070305" pitchFamily="66" charset="0"/>
                <a:sym typeface="Wingdings" panose="05000000000000000000" pitchFamily="2" charset="2"/>
              </a:rPr>
              <a:t> </a:t>
            </a:r>
            <a:endParaRPr lang="de-DE" sz="4400" b="1" u="sng" dirty="0">
              <a:effectLst>
                <a:outerShdw blurRad="38100" dist="38100" dir="2700000" algn="tl">
                  <a:srgbClr val="000000">
                    <a:alpha val="43137"/>
                  </a:srgbClr>
                </a:outerShdw>
              </a:effectLst>
              <a:latin typeface="Vladimir Script" panose="03050402040407070305" pitchFamily="66" charset="0"/>
            </a:endParaRPr>
          </a:p>
        </p:txBody>
      </p:sp>
    </p:spTree>
    <p:extLst>
      <p:ext uri="{BB962C8B-B14F-4D97-AF65-F5344CB8AC3E}">
        <p14:creationId xmlns:p14="http://schemas.microsoft.com/office/powerpoint/2010/main" val="982066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19764704-3DB7-083E-B98A-8443E8950EB7}"/>
              </a:ext>
            </a:extLst>
          </p:cNvPr>
          <p:cNvSpPr txBox="1"/>
          <p:nvPr/>
        </p:nvSpPr>
        <p:spPr>
          <a:xfrm>
            <a:off x="550416" y="488272"/>
            <a:ext cx="11237196" cy="6370975"/>
          </a:xfrm>
          <a:prstGeom prst="rect">
            <a:avLst/>
          </a:prstGeom>
          <a:noFill/>
        </p:spPr>
        <p:txBody>
          <a:bodyPr wrap="square" rtlCol="0">
            <a:spAutoFit/>
          </a:bodyPr>
          <a:lstStyle/>
          <a:p>
            <a:r>
              <a:rPr lang="de-DE" sz="3200" b="1" dirty="0">
                <a:latin typeface="Broadway" panose="04040905080B02020502" pitchFamily="82" charset="0"/>
              </a:rPr>
              <a:t>Was ist Bokashi?</a:t>
            </a:r>
          </a:p>
          <a:p>
            <a:endParaRPr lang="de-DE" dirty="0"/>
          </a:p>
          <a:p>
            <a:pPr marL="285750" indent="-285750">
              <a:buFont typeface="Arial" panose="020B0604020202020204" pitchFamily="34" charset="0"/>
              <a:buChar char="•"/>
            </a:pPr>
            <a:r>
              <a:rPr lang="de-DE" sz="1600" dirty="0"/>
              <a:t>Der aus Japan stammende Bokashi-Eimer ist eine bewährte Alternative zum gängigen Komposthaufen. Mithilfe von Effektiven Mikroorganismen (EM) können Sie so hochwertigen Dünger auf kleinem Raum herstellen. Es beschreibt einen Prozess, bei dem organisches Material durch die Zugabe von Effektiven Mikroorganismen (EM) fermentiert wird. </a:t>
            </a:r>
          </a:p>
          <a:p>
            <a:pPr marL="285750" indent="-285750">
              <a:buFont typeface="Arial" panose="020B0604020202020204" pitchFamily="34" charset="0"/>
              <a:buChar char="•"/>
            </a:pPr>
            <a:endParaRPr lang="de-DE" sz="1600" dirty="0"/>
          </a:p>
          <a:p>
            <a:pPr marL="285750" indent="-285750">
              <a:buFont typeface="Arial" panose="020B0604020202020204" pitchFamily="34" charset="0"/>
              <a:buChar char="•"/>
            </a:pPr>
            <a:r>
              <a:rPr lang="de-DE" sz="1600" dirty="0"/>
              <a:t>Um aus Küchenabfällen innerhalb von zwei Wochen wertvollen Dünger für Pflanzen herzustellen, bietet sich ein luftdicht verschließbarer Bokashi-Eimer an. Dazu füllt man seine gut zerkleinerten Abfälle in den Eimer und besprüht sie mit einer EM-Lösung.</a:t>
            </a:r>
          </a:p>
          <a:p>
            <a:endParaRPr lang="de-DE" sz="1600" dirty="0"/>
          </a:p>
          <a:p>
            <a:pPr marL="285750" indent="-285750">
              <a:buFont typeface="Arial" panose="020B0604020202020204" pitchFamily="34" charset="0"/>
              <a:buChar char="•"/>
            </a:pPr>
            <a:r>
              <a:rPr lang="de-DE" sz="1600" dirty="0"/>
              <a:t>Wer seine </a:t>
            </a:r>
            <a:r>
              <a:rPr lang="de-DE" sz="1600" u="sng" dirty="0">
                <a:hlinkClick r:id="rId2" tooltip="Düngen mit Küchenabfällen">
                  <a:extLst>
                    <a:ext uri="{A12FA001-AC4F-418D-AE19-62706E023703}">
                      <ahyp:hlinkClr xmlns:ahyp="http://schemas.microsoft.com/office/drawing/2018/hyperlinkcolor" val="tx"/>
                    </a:ext>
                  </a:extLst>
                </a:hlinkClick>
              </a:rPr>
              <a:t>Küchenabfälle</a:t>
            </a:r>
            <a:r>
              <a:rPr lang="de-DE" sz="1600" dirty="0"/>
              <a:t> in einem Bokashi-Eimer in hochwertigen, mit EM versetzen Dünger verwandelt, spart nicht nur bares Geld. Im Gegensatz zum Abfall in der Biotonne entwickelt der Abfall im Bokashi-Eimer keinen unangenehmen Geruch – er erinnert eher an </a:t>
            </a:r>
            <a:r>
              <a:rPr lang="de-DE" sz="1600" u="sng" dirty="0">
                <a:hlinkClick r:id="rId3" tooltip="Sauerkraut selber machen">
                  <a:extLst>
                    <a:ext uri="{A12FA001-AC4F-418D-AE19-62706E023703}">
                      <ahyp:hlinkClr xmlns:ahyp="http://schemas.microsoft.com/office/drawing/2018/hyperlinkcolor" val="tx"/>
                    </a:ext>
                  </a:extLst>
                </a:hlinkClick>
              </a:rPr>
              <a:t>Sauerkraut</a:t>
            </a:r>
            <a:r>
              <a:rPr lang="de-DE" sz="1600" dirty="0"/>
              <a:t>. Man kann den Eimer deshalb auch gut in der Küche platzieren. Zudem ist der im Bokashi-Eimer hergestellte Dünger durch die Beigabe von EM besonders hochwertig: Effektive Mikroorganismen stärken das Immunsystem der Pflanzen und verbessern Keimung, Fruchtbildung und -reife. Der EM-Dünger ist also eine natürliche Möglichkeit des Pflanzenschutzes, sowohl im konventionellen als auch im biologischen Anbau.</a:t>
            </a:r>
          </a:p>
          <a:p>
            <a:endParaRPr lang="de-DE" dirty="0"/>
          </a:p>
          <a:p>
            <a:pPr marL="285750" indent="-285750">
              <a:buFont typeface="Arial" panose="020B0604020202020204" pitchFamily="34" charset="0"/>
              <a:buChar char="•"/>
            </a:pPr>
            <a:r>
              <a:rPr lang="de-DE" sz="1600" dirty="0"/>
              <a:t>Mit Bokashi-Eimern lässt sich aus Küchenresten und anderem Biomüll leicht Dünger gewinnen - und das sogar in der Wohnung. Die Methode ist daher auch für Balkon- und Zimmergärtner geeignet. Diese drei Gründe sprechen dafür.</a:t>
            </a:r>
          </a:p>
          <a:p>
            <a:pPr marL="285750" indent="-285750">
              <a:buFont typeface="Arial" panose="020B0604020202020204" pitchFamily="34" charset="0"/>
              <a:buChar char="•"/>
            </a:pPr>
            <a:endParaRPr lang="de-DE" dirty="0"/>
          </a:p>
          <a:p>
            <a:endParaRPr lang="de-DE" dirty="0"/>
          </a:p>
        </p:txBody>
      </p:sp>
    </p:spTree>
    <p:extLst>
      <p:ext uri="{BB962C8B-B14F-4D97-AF65-F5344CB8AC3E}">
        <p14:creationId xmlns:p14="http://schemas.microsoft.com/office/powerpoint/2010/main" val="4010873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06E6207B-85C3-4BD6-A0E5-F84CE3DD86E3}"/>
              </a:ext>
            </a:extLst>
          </p:cNvPr>
          <p:cNvSpPr txBox="1"/>
          <p:nvPr/>
        </p:nvSpPr>
        <p:spPr>
          <a:xfrm>
            <a:off x="568172" y="639192"/>
            <a:ext cx="11246600" cy="4339650"/>
          </a:xfrm>
          <a:prstGeom prst="rect">
            <a:avLst/>
          </a:prstGeom>
          <a:noFill/>
        </p:spPr>
        <p:txBody>
          <a:bodyPr wrap="square" rtlCol="0">
            <a:spAutoFit/>
          </a:bodyPr>
          <a:lstStyle/>
          <a:p>
            <a:r>
              <a:rPr lang="de-DE" sz="2400" b="1" u="sng" dirty="0">
                <a:latin typeface="Broadway" panose="04040905080B02020502" pitchFamily="82" charset="0"/>
              </a:rPr>
              <a:t>Was sind effektive Mikroorganismen (EM)</a:t>
            </a:r>
          </a:p>
          <a:p>
            <a:endParaRPr lang="de-DE" dirty="0"/>
          </a:p>
          <a:p>
            <a:endParaRPr lang="de-DE" dirty="0"/>
          </a:p>
          <a:p>
            <a:r>
              <a:rPr lang="de-DE" dirty="0"/>
              <a:t>Bei EM handelt es sich um Pflanzenschutz auf natürliche Art</a:t>
            </a:r>
          </a:p>
          <a:p>
            <a:endParaRPr lang="de-DE" dirty="0"/>
          </a:p>
          <a:p>
            <a:r>
              <a:rPr lang="de-DE" dirty="0"/>
              <a:t>Bei Effektiven Mikroorganismen – auch bekannt unter der Abkürzung EM – handelt es sich um eine spezielle, flüssige Mischung aus mikroskopisch kleinen Lebewesen. Effektive Mikroorganismen werden beispielsweise durch Blattspritzungen oder durch regelmäßiges Gießen dem Boden zugeführt und sorgen dort für eine </a:t>
            </a:r>
            <a:r>
              <a:rPr lang="de-DE" u="sng" dirty="0">
                <a:hlinkClick r:id="rId2" tooltip="Bodenverbesserung">
                  <a:extLst>
                    <a:ext uri="{A12FA001-AC4F-418D-AE19-62706E023703}">
                      <ahyp:hlinkClr xmlns:ahyp="http://schemas.microsoft.com/office/drawing/2018/hyperlinkcolor" val="tx"/>
                    </a:ext>
                  </a:extLst>
                </a:hlinkClick>
              </a:rPr>
              <a:t>Bodenverbesserung</a:t>
            </a:r>
            <a:r>
              <a:rPr lang="de-DE" dirty="0"/>
              <a:t> und infolgedessen auch für gesündere Pflanzen sowie im </a:t>
            </a:r>
            <a:r>
              <a:rPr lang="de-DE" u="sng" dirty="0">
                <a:hlinkClick r:id="rId3" tooltip="Gemüsegarten">
                  <a:extLst>
                    <a:ext uri="{A12FA001-AC4F-418D-AE19-62706E023703}">
                      <ahyp:hlinkClr xmlns:ahyp="http://schemas.microsoft.com/office/drawing/2018/hyperlinkcolor" val="tx"/>
                    </a:ext>
                  </a:extLst>
                </a:hlinkClick>
              </a:rPr>
              <a:t>Gemüsegarten</a:t>
            </a:r>
            <a:r>
              <a:rPr lang="de-DE" dirty="0"/>
              <a:t> für einen höheren Ernteertrag. EM kommen ebenso häufig beim Kompostieren zum Einsatz, wo sie den Zersetzungsprozess fördern – zum Beispiel in einem sogenannten </a:t>
            </a:r>
            <a:r>
              <a:rPr lang="de-DE" u="sng" dirty="0">
                <a:hlinkClick r:id="rId4" tooltip="Bokashi: So stellen Sie Dünger im Eimer her">
                  <a:extLst>
                    <a:ext uri="{A12FA001-AC4F-418D-AE19-62706E023703}">
                      <ahyp:hlinkClr xmlns:ahyp="http://schemas.microsoft.com/office/drawing/2018/hyperlinkcolor" val="tx"/>
                    </a:ext>
                  </a:extLst>
                </a:hlinkClick>
              </a:rPr>
              <a:t>Bokashi</a:t>
            </a:r>
            <a:r>
              <a:rPr lang="de-DE" dirty="0"/>
              <a:t>-Eimer. Da es sich bei Effektiven Mikroorganismen um eine natürliche Möglichkeit des Pflanzenschutzes handelt, sind sie sowohl in konventionellen als auch in biologischen Betrieben verwendbar – und natürlich auch im Garten.</a:t>
            </a:r>
          </a:p>
          <a:p>
            <a:endParaRPr lang="de-DE" dirty="0"/>
          </a:p>
        </p:txBody>
      </p:sp>
    </p:spTree>
    <p:extLst>
      <p:ext uri="{BB962C8B-B14F-4D97-AF65-F5344CB8AC3E}">
        <p14:creationId xmlns:p14="http://schemas.microsoft.com/office/powerpoint/2010/main" val="1648031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BD8C6117-31D9-5E13-772F-B637498DF17C}"/>
              </a:ext>
            </a:extLst>
          </p:cNvPr>
          <p:cNvSpPr txBox="1"/>
          <p:nvPr/>
        </p:nvSpPr>
        <p:spPr>
          <a:xfrm>
            <a:off x="648071" y="568171"/>
            <a:ext cx="11094274" cy="5970865"/>
          </a:xfrm>
          <a:prstGeom prst="rect">
            <a:avLst/>
          </a:prstGeom>
          <a:noFill/>
        </p:spPr>
        <p:txBody>
          <a:bodyPr wrap="square" rtlCol="0">
            <a:spAutoFit/>
          </a:bodyPr>
          <a:lstStyle/>
          <a:p>
            <a:r>
              <a:rPr lang="de-DE" sz="2000" b="1" u="sng" dirty="0">
                <a:latin typeface="Broadway" panose="04040905080B02020502" pitchFamily="82" charset="0"/>
              </a:rPr>
              <a:t>Was ist ein Bokashi-Eimer?</a:t>
            </a:r>
            <a:br>
              <a:rPr lang="de-DE" dirty="0"/>
            </a:br>
            <a:r>
              <a:rPr lang="de-DE" sz="1400" dirty="0"/>
              <a:t>Ein Bokashi-Eimer ist ein spezieller Behälter, der für die Fermentation von Küchenabfällen verwendet wird. Er ermöglicht eine schnelle und geruchsarme Kompostierung durch die Zugabe von Mikroorganismen, die die organischen Abfälle zersetzen.</a:t>
            </a:r>
          </a:p>
          <a:p>
            <a:endParaRPr lang="de-DE" sz="1400" dirty="0"/>
          </a:p>
          <a:p>
            <a:r>
              <a:rPr lang="de-DE" sz="2000" b="1" dirty="0">
                <a:latin typeface="Broadway" panose="04040905080B02020502" pitchFamily="82" charset="0"/>
              </a:rPr>
              <a:t>Wie funktioniert es?</a:t>
            </a:r>
            <a:br>
              <a:rPr lang="de-DE" dirty="0"/>
            </a:br>
            <a:r>
              <a:rPr lang="de-DE" sz="1400" dirty="0"/>
              <a:t>Man wirft Küchenreste wie Obst- und Gemüsereste, Kaffeesatz oder Eierschalen in den Eimer. Nach jeder Füllung wird eine Schicht Bokashi-Emers (ein spezielles Mikroorganismen-Substrat) darüber gestreut. Der Eimer ist luftdicht verschlossen, sodass die Fermentation ohne Sauerstoff abläuft. Nach einigen Wochen kann der fermentierte Inhalt in den Gartenboden eingebracht werden, wo er sich weiter zersetzt.</a:t>
            </a:r>
          </a:p>
          <a:p>
            <a:endParaRPr lang="de-DE" sz="1400" dirty="0"/>
          </a:p>
          <a:p>
            <a:r>
              <a:rPr lang="de-DE" sz="2000" b="1" dirty="0">
                <a:latin typeface="Broadway" panose="04040905080B02020502" pitchFamily="82" charset="0"/>
              </a:rPr>
              <a:t>Vorteile:</a:t>
            </a:r>
            <a:endParaRPr lang="de-DE" sz="2000" dirty="0">
              <a:latin typeface="Broadway" panose="04040905080B02020502" pitchFamily="82" charset="0"/>
            </a:endParaRPr>
          </a:p>
          <a:p>
            <a:pPr lvl="1"/>
            <a:r>
              <a:rPr lang="de-DE" sz="1400" dirty="0"/>
              <a:t>Geruchsarm, da die Fermentation geruchsbindend wirkt</a:t>
            </a:r>
          </a:p>
          <a:p>
            <a:pPr lvl="1"/>
            <a:r>
              <a:rPr lang="de-DE" sz="1400" dirty="0"/>
              <a:t>Schnelle Kompostierung im Vergleich zu herkömmlichem Kompost</a:t>
            </a:r>
          </a:p>
          <a:p>
            <a:pPr lvl="1"/>
            <a:r>
              <a:rPr lang="de-DE" sz="1400" dirty="0"/>
              <a:t>Reduziert Abfall und ist umweltfreundlich</a:t>
            </a:r>
          </a:p>
          <a:p>
            <a:pPr lvl="1"/>
            <a:r>
              <a:rPr lang="de-DE" sz="1400" dirty="0"/>
              <a:t>Kann auch in kleinen Räumen genutzt werden</a:t>
            </a:r>
          </a:p>
          <a:p>
            <a:pPr lvl="1"/>
            <a:endParaRPr lang="de-DE" sz="1400" dirty="0"/>
          </a:p>
          <a:p>
            <a:r>
              <a:rPr lang="de-DE" sz="2000" b="1" dirty="0">
                <a:latin typeface="Broadway" panose="04040905080B02020502" pitchFamily="82" charset="0"/>
              </a:rPr>
              <a:t>Nachteile:</a:t>
            </a:r>
            <a:endParaRPr lang="de-DE" sz="2000" dirty="0">
              <a:latin typeface="Broadway" panose="04040905080B02020502" pitchFamily="82" charset="0"/>
            </a:endParaRPr>
          </a:p>
          <a:p>
            <a:pPr lvl="1"/>
            <a:r>
              <a:rPr lang="de-DE" sz="1400" dirty="0"/>
              <a:t>Benötigt regelmäßige Pflege und Nachfüllung mit Bokashi-Emers</a:t>
            </a:r>
          </a:p>
          <a:p>
            <a:pPr lvl="1"/>
            <a:r>
              <a:rPr lang="de-DE" sz="1400" dirty="0"/>
              <a:t>Der fermentierte Inhalt muss noch im Garten kompostiert werden, um vollständige Zersetzung zu erreichen</a:t>
            </a:r>
          </a:p>
          <a:p>
            <a:pPr lvl="1"/>
            <a:endParaRPr lang="de-DE" sz="1400" dirty="0"/>
          </a:p>
          <a:p>
            <a:r>
              <a:rPr lang="de-DE" sz="2000" b="1" dirty="0">
                <a:latin typeface="Broadway" panose="04040905080B02020502" pitchFamily="82" charset="0"/>
              </a:rPr>
              <a:t>Tipps für die Nutzung:</a:t>
            </a:r>
            <a:endParaRPr lang="de-DE" sz="2000" dirty="0">
              <a:latin typeface="Broadway" panose="04040905080B02020502" pitchFamily="82" charset="0"/>
            </a:endParaRPr>
          </a:p>
          <a:p>
            <a:pPr lvl="1"/>
            <a:r>
              <a:rPr lang="de-DE" sz="1400" dirty="0"/>
              <a:t>Den Eimer regelmäßig entleeren, um Geruchsbildung zu vermeiden</a:t>
            </a:r>
          </a:p>
          <a:p>
            <a:pPr lvl="1"/>
            <a:r>
              <a:rPr lang="de-DE" sz="1400" dirty="0"/>
              <a:t>Kein Fleisch oder Milchprodukte, wenn nicht speziell für Bokashi geeignet</a:t>
            </a:r>
          </a:p>
          <a:p>
            <a:pPr lvl="1"/>
            <a:r>
              <a:rPr lang="de-DE" sz="1400" dirty="0"/>
              <a:t>Nach der Fermentation den Inhalt im Garten vergraben oder kompostieren</a:t>
            </a:r>
          </a:p>
          <a:p>
            <a:endParaRPr lang="de-DE" dirty="0"/>
          </a:p>
        </p:txBody>
      </p:sp>
    </p:spTree>
    <p:extLst>
      <p:ext uri="{BB962C8B-B14F-4D97-AF65-F5344CB8AC3E}">
        <p14:creationId xmlns:p14="http://schemas.microsoft.com/office/powerpoint/2010/main" val="1672858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C0230E91-8531-73BC-7D22-BD669B7B0CBC}"/>
              </a:ext>
            </a:extLst>
          </p:cNvPr>
          <p:cNvSpPr txBox="1"/>
          <p:nvPr/>
        </p:nvSpPr>
        <p:spPr>
          <a:xfrm>
            <a:off x="790113" y="719091"/>
            <a:ext cx="184731" cy="369332"/>
          </a:xfrm>
          <a:prstGeom prst="rect">
            <a:avLst/>
          </a:prstGeom>
          <a:noFill/>
        </p:spPr>
        <p:txBody>
          <a:bodyPr wrap="none" rtlCol="0">
            <a:spAutoFit/>
          </a:bodyPr>
          <a:lstStyle/>
          <a:p>
            <a:endParaRPr lang="de-DE" dirty="0"/>
          </a:p>
        </p:txBody>
      </p:sp>
      <p:sp>
        <p:nvSpPr>
          <p:cNvPr id="3" name="Textfeld 2">
            <a:extLst>
              <a:ext uri="{FF2B5EF4-FFF2-40B4-BE49-F238E27FC236}">
                <a16:creationId xmlns:a16="http://schemas.microsoft.com/office/drawing/2014/main" id="{8FCD6D2C-B936-8304-D7AE-7D44B9EE4F4C}"/>
              </a:ext>
            </a:extLst>
          </p:cNvPr>
          <p:cNvSpPr txBox="1"/>
          <p:nvPr/>
        </p:nvSpPr>
        <p:spPr>
          <a:xfrm>
            <a:off x="514906" y="523783"/>
            <a:ext cx="11327028" cy="6309420"/>
          </a:xfrm>
          <a:prstGeom prst="rect">
            <a:avLst/>
          </a:prstGeom>
          <a:noFill/>
        </p:spPr>
        <p:txBody>
          <a:bodyPr wrap="square" rtlCol="0">
            <a:spAutoFit/>
          </a:bodyPr>
          <a:lstStyle/>
          <a:p>
            <a:pPr lvl="0"/>
            <a:r>
              <a:rPr lang="de-DE" b="1" u="sng" dirty="0">
                <a:latin typeface="Broadway" panose="04040905080B02020502" pitchFamily="82" charset="0"/>
              </a:rPr>
              <a:t>Hier sind einige freundliche Tipps, wie du deinen Bokashi-Eimer am besten und effektivsten im Garten einsetzt:</a:t>
            </a:r>
          </a:p>
          <a:p>
            <a:pPr lvl="0"/>
            <a:r>
              <a:rPr lang="de-DE" sz="1400" dirty="0"/>
              <a:t>1. </a:t>
            </a:r>
            <a:r>
              <a:rPr lang="de-DE" sz="1400" b="1" dirty="0"/>
              <a:t>Standort wählen:</a:t>
            </a:r>
            <a:r>
              <a:rPr lang="de-DE" sz="1400" dirty="0"/>
              <a:t> </a:t>
            </a:r>
          </a:p>
          <a:p>
            <a:pPr lvl="0"/>
            <a:r>
              <a:rPr lang="de-DE" sz="1400" dirty="0"/>
              <a:t>	Stelle den Eimer an einem schattigen, gut zugänglichen Ort, zum Beispiel in der Nähe deiner Küche oder im Gartenhaus. So 	hast du ihn immer griffbereit und schützt ihn vor extremen Wetterbedingungen.</a:t>
            </a:r>
          </a:p>
          <a:p>
            <a:pPr lvl="0"/>
            <a:r>
              <a:rPr lang="de-DE" sz="1400" dirty="0"/>
              <a:t>2. </a:t>
            </a:r>
            <a:r>
              <a:rPr lang="de-DE" sz="1400" b="1" dirty="0"/>
              <a:t>Richtige Befüllung:</a:t>
            </a:r>
            <a:r>
              <a:rPr lang="de-DE" sz="1400" dirty="0"/>
              <a:t> </a:t>
            </a:r>
          </a:p>
          <a:p>
            <a:pPr lvl="0"/>
            <a:r>
              <a:rPr lang="de-DE" sz="1400" dirty="0"/>
              <a:t>	Fülle den Eimer regelmäßig mit Küchenabfällen wie Obst- und Gemüseresten, Kaffeesatz oder Eierschalen. Achte darauf, 	keine Fleisch- oder Milchprodukte zu verwenden, es sei denn, dein Bokashi-Set ist dafür geeignet.</a:t>
            </a:r>
          </a:p>
          <a:p>
            <a:pPr lvl="0"/>
            <a:r>
              <a:rPr lang="de-DE" sz="1400" dirty="0"/>
              <a:t>3. </a:t>
            </a:r>
            <a:r>
              <a:rPr lang="de-DE" sz="1400" b="1" dirty="0"/>
              <a:t>Schichten anlegen:</a:t>
            </a:r>
            <a:r>
              <a:rPr lang="de-DE" sz="1400" dirty="0"/>
              <a:t> </a:t>
            </a:r>
          </a:p>
          <a:p>
            <a:pPr lvl="0"/>
            <a:r>
              <a:rPr lang="de-DE" sz="1400" dirty="0"/>
              <a:t>	Nach jeder Schicht Küchenabfälle streue eine Schicht Bokashi-Emers (die Mikroorganismen), um die Fermentation zu fördern 	und Gerüche zu minimieren.</a:t>
            </a:r>
          </a:p>
          <a:p>
            <a:pPr lvl="0"/>
            <a:r>
              <a:rPr lang="de-DE" sz="1400" dirty="0"/>
              <a:t>4. </a:t>
            </a:r>
            <a:r>
              <a:rPr lang="de-DE" sz="1400" b="1" dirty="0"/>
              <a:t>Luftdicht verschließen:</a:t>
            </a:r>
            <a:r>
              <a:rPr lang="de-DE" sz="1400" dirty="0"/>
              <a:t> </a:t>
            </a:r>
          </a:p>
          <a:p>
            <a:pPr lvl="0"/>
            <a:r>
              <a:rPr lang="de-DE" sz="1400" dirty="0"/>
              <a:t>	Stelle sicher, dass der Eimer gut verschlossen ist, damit keine Gerüche entweichen und die Mikroorganismen optimal 	arbeiten können.</a:t>
            </a:r>
          </a:p>
          <a:p>
            <a:pPr lvl="0"/>
            <a:r>
              <a:rPr lang="de-DE" sz="1400" dirty="0"/>
              <a:t>5. </a:t>
            </a:r>
            <a:r>
              <a:rPr lang="de-DE" sz="1400" b="1" dirty="0"/>
              <a:t>Regelmäßig entleeren:</a:t>
            </a:r>
            <a:r>
              <a:rPr lang="de-DE" sz="1400" dirty="0"/>
              <a:t> </a:t>
            </a:r>
          </a:p>
          <a:p>
            <a:pPr lvl="0"/>
            <a:r>
              <a:rPr lang="de-DE" sz="1400" dirty="0"/>
              <a:t>	Wenn der Eimer voll ist (meist nach 2-4 Wochen), kannst du den fermentierten Inhalt in den Garten bringen. Vergrabe ihn 	etwa 20-30 cm tief im Boden, um die Zersetzung zu fördern und Gerüche zu vermeiden. Oder vermische es mit deinem 	Kompost um die weitere optimale Kompostierung zu erreichen.</a:t>
            </a:r>
          </a:p>
          <a:p>
            <a:pPr lvl="0"/>
            <a:r>
              <a:rPr lang="de-DE" sz="1400" dirty="0"/>
              <a:t>6. </a:t>
            </a:r>
            <a:r>
              <a:rPr lang="de-DE" sz="1400" b="1" dirty="0"/>
              <a:t>Gartenboden vorbereiten:</a:t>
            </a:r>
            <a:r>
              <a:rPr lang="de-DE" sz="1400" dirty="0"/>
              <a:t> </a:t>
            </a:r>
          </a:p>
          <a:p>
            <a:pPr lvl="0"/>
            <a:r>
              <a:rPr lang="de-DE" sz="1400" dirty="0"/>
              <a:t>	Vergrabe den fermentierten Bokashi-Abfall in einer Stelle deines Gartens, die du für die Bepflanzung nutzt. Das 	nährstoffreiche Material verbessert die Bodenqualität und fördert das Pflanzenwachstum.</a:t>
            </a:r>
          </a:p>
          <a:p>
            <a:pPr lvl="0"/>
            <a:r>
              <a:rPr lang="de-DE" sz="1400" dirty="0"/>
              <a:t>7. </a:t>
            </a:r>
            <a:r>
              <a:rPr lang="de-DE" sz="1400" b="1" dirty="0"/>
              <a:t>Geduld haben:</a:t>
            </a:r>
            <a:r>
              <a:rPr lang="de-DE" sz="1400" dirty="0"/>
              <a:t> </a:t>
            </a:r>
          </a:p>
          <a:p>
            <a:pPr lvl="0"/>
            <a:r>
              <a:rPr lang="de-DE" sz="1400" dirty="0"/>
              <a:t>	Die Fermentation braucht Zeit. Nach dem Vergraben im Boden zersetzt sich der Bokashi-Abfall innerhalb weniger Wochen 	vollständig und wird zu wertvollem Kompost.</a:t>
            </a:r>
          </a:p>
          <a:p>
            <a:pPr lvl="0"/>
            <a:endParaRPr lang="de-DE" sz="1400" dirty="0"/>
          </a:p>
          <a:p>
            <a:pPr lvl="0"/>
            <a:r>
              <a:rPr lang="de-DE" sz="1400" b="1" u="sng" dirty="0">
                <a:effectLst>
                  <a:outerShdw blurRad="38100" dist="38100" dir="2700000" algn="tl">
                    <a:srgbClr val="000000">
                      <a:alpha val="43137"/>
                    </a:srgbClr>
                  </a:outerShdw>
                </a:effectLst>
                <a:latin typeface="Elephant" panose="02020904090505020303" pitchFamily="18" charset="0"/>
              </a:rPr>
              <a:t>Wenn du diese Tipps befolgst, kannst du den Bokashi-Eimer effektiv nutzen, um Abfall zu reduzieren und deinen Garten mit nährstoffreichem Boden zu bereichern. </a:t>
            </a:r>
          </a:p>
          <a:p>
            <a:endParaRPr lang="de-DE" dirty="0"/>
          </a:p>
        </p:txBody>
      </p:sp>
    </p:spTree>
    <p:extLst>
      <p:ext uri="{BB962C8B-B14F-4D97-AF65-F5344CB8AC3E}">
        <p14:creationId xmlns:p14="http://schemas.microsoft.com/office/powerpoint/2010/main" val="3773645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203089F6-29CD-830D-D11D-7392780AA3F5}"/>
              </a:ext>
            </a:extLst>
          </p:cNvPr>
          <p:cNvSpPr txBox="1"/>
          <p:nvPr/>
        </p:nvSpPr>
        <p:spPr>
          <a:xfrm>
            <a:off x="406791" y="515080"/>
            <a:ext cx="11407982" cy="6309420"/>
          </a:xfrm>
          <a:prstGeom prst="rect">
            <a:avLst/>
          </a:prstGeom>
          <a:noFill/>
        </p:spPr>
        <p:txBody>
          <a:bodyPr wrap="square" rtlCol="0">
            <a:spAutoFit/>
          </a:bodyPr>
          <a:lstStyle/>
          <a:p>
            <a:pPr lvl="0"/>
            <a:r>
              <a:rPr lang="de-DE" sz="2000" b="1" u="sng" dirty="0">
                <a:latin typeface="Broadway" panose="04040905080B02020502" pitchFamily="82" charset="0"/>
              </a:rPr>
              <a:t>Wie wird ein Bokashi-Eimer angewendet</a:t>
            </a:r>
          </a:p>
          <a:p>
            <a:pPr lvl="0"/>
            <a:endParaRPr lang="de-DE" dirty="0"/>
          </a:p>
          <a:p>
            <a:r>
              <a:rPr lang="de-DE" sz="1400" dirty="0"/>
              <a:t>1. </a:t>
            </a:r>
            <a:r>
              <a:rPr lang="de-DE" sz="1400" b="1" dirty="0"/>
              <a:t>Vorbereitung des Eimers:</a:t>
            </a:r>
            <a:r>
              <a:rPr lang="de-DE" sz="1400" dirty="0"/>
              <a:t> </a:t>
            </a:r>
          </a:p>
          <a:p>
            <a:r>
              <a:rPr lang="de-DE" sz="1400" dirty="0"/>
              <a:t>	Der Bokashi-Eimer besteht meist aus einem luftdichten Behälter mit einem Ablaufhahn und einem Deckel. Stelle sicher, dass 	alles sauber ist.</a:t>
            </a:r>
          </a:p>
          <a:p>
            <a:r>
              <a:rPr lang="de-DE" sz="1400" dirty="0"/>
              <a:t>2. </a:t>
            </a:r>
            <a:r>
              <a:rPr lang="de-DE" sz="1400" b="1" dirty="0"/>
              <a:t>Füllen mit Küchenabfällen:</a:t>
            </a:r>
            <a:r>
              <a:rPr lang="de-DE" sz="1400" dirty="0"/>
              <a:t> </a:t>
            </a:r>
          </a:p>
          <a:p>
            <a:r>
              <a:rPr lang="de-DE" sz="1400" dirty="0"/>
              <a:t>	Gib deine organischen Küchenreste wie Obst- und Gemüsereste, Kaffeesatz, Teebeutel (ohne Metallteile) oder Eierschalen in 	den Eimer. Achte darauf, die Abfälle gleichmäßig zu verteilen.</a:t>
            </a:r>
          </a:p>
          <a:p>
            <a:r>
              <a:rPr lang="de-DE" sz="1400" dirty="0"/>
              <a:t>3. </a:t>
            </a:r>
            <a:r>
              <a:rPr lang="de-DE" sz="1400" b="1" dirty="0"/>
              <a:t>Bestreuen mit Bokashi-Myzel:</a:t>
            </a:r>
            <a:r>
              <a:rPr lang="de-DE" sz="1400" dirty="0"/>
              <a:t> </a:t>
            </a:r>
          </a:p>
          <a:p>
            <a:r>
              <a:rPr lang="de-DE" sz="1400" dirty="0"/>
              <a:t>	Zwischen den Schichten kannst du eine kleine Menge Bokashi-Myzel (fermentiertes Mikroorganismen-Set) streuen. Das 	beschleunigt den Fermentationsprozess und verhindert Gerüche.</a:t>
            </a:r>
          </a:p>
          <a:p>
            <a:r>
              <a:rPr lang="de-DE" sz="1400" dirty="0"/>
              <a:t>4. </a:t>
            </a:r>
            <a:r>
              <a:rPr lang="de-DE" sz="1400" b="1" dirty="0"/>
              <a:t>Drücken und entlüften:</a:t>
            </a:r>
            <a:r>
              <a:rPr lang="de-DE" sz="1400" dirty="0"/>
              <a:t> </a:t>
            </a:r>
          </a:p>
          <a:p>
            <a:r>
              <a:rPr lang="de-DE" sz="1400" dirty="0"/>
              <a:t>	Nach jeder Schicht solltest du die Abfälle gut andrücken, damit möglichst wenig Luft im Eimer bleibt. Der Eimer sollte 	regelmäßig entlüftet werden, um Gase entweichen zu lassen. Manche Eimer haben einen Entlüftungsschlauch oder -deckel.</a:t>
            </a:r>
          </a:p>
          <a:p>
            <a:r>
              <a:rPr lang="de-DE" sz="1400" dirty="0"/>
              <a:t>5. </a:t>
            </a:r>
            <a:r>
              <a:rPr lang="de-DE" sz="1400" b="1" dirty="0"/>
              <a:t>Abdecken:</a:t>
            </a:r>
            <a:r>
              <a:rPr lang="de-DE" sz="1400" dirty="0"/>
              <a:t> </a:t>
            </a:r>
          </a:p>
          <a:p>
            <a:r>
              <a:rPr lang="de-DE" sz="1400" dirty="0"/>
              <a:t>	Der Deckel muss fest verschlossen sein, damit keine Gerüche entweichen und keine unerwünschten Gäste (wie Fliegen) 	hineinkommen.</a:t>
            </a:r>
          </a:p>
          <a:p>
            <a:r>
              <a:rPr lang="de-DE" sz="1400" dirty="0"/>
              <a:t>6. </a:t>
            </a:r>
            <a:r>
              <a:rPr lang="de-DE" sz="1400" b="1" dirty="0"/>
              <a:t>Warten:</a:t>
            </a:r>
            <a:r>
              <a:rPr lang="de-DE" sz="1400" dirty="0"/>
              <a:t> </a:t>
            </a:r>
          </a:p>
          <a:p>
            <a:r>
              <a:rPr lang="de-DE" sz="1400" dirty="0"/>
              <a:t>	Der Fermentationsprozess dauert in der Regel etwa 2 Wochen. Während dieser Zeit fermentieren die Abfälle und entwickeln 	keinen unangenehmen Geruch.</a:t>
            </a:r>
          </a:p>
          <a:p>
            <a:r>
              <a:rPr lang="de-DE" sz="1400" dirty="0"/>
              <a:t>7. </a:t>
            </a:r>
            <a:r>
              <a:rPr lang="de-DE" sz="1400" b="1" dirty="0"/>
              <a:t>Entsorgung des Bokashi-Ansatzes:</a:t>
            </a:r>
            <a:r>
              <a:rPr lang="de-DE" sz="1400" dirty="0"/>
              <a:t> </a:t>
            </a:r>
          </a:p>
          <a:p>
            <a:r>
              <a:rPr lang="de-DE" sz="1400" dirty="0"/>
              <a:t>	Wenn der Eimer voll ist oder die Fermentation abgeschlossen ist, kannst du den Inhalt in den Garten oder auf den 	Komposthaufen geben. Dort wird der Bokashi-Kompost weiter zersetzt und in nährstoffreiche Erde umgewandelt.</a:t>
            </a:r>
          </a:p>
          <a:p>
            <a:r>
              <a:rPr lang="de-DE" sz="1400" dirty="0"/>
              <a:t>8. </a:t>
            </a:r>
            <a:r>
              <a:rPr lang="de-DE" sz="1400" b="1" dirty="0"/>
              <a:t>Weiterverwendung:</a:t>
            </a:r>
            <a:r>
              <a:rPr lang="de-DE" sz="1400" dirty="0"/>
              <a:t> </a:t>
            </a:r>
          </a:p>
          <a:p>
            <a:r>
              <a:rPr lang="de-DE" sz="1400" dirty="0"/>
              <a:t>	Der Vorteil ist, dass der fermentierte Abfall schnell in den Boden eingearbeitet werden kann, um dort weiter zu verrotten und 	die Bodenqualität zu verbessern.</a:t>
            </a:r>
          </a:p>
          <a:p>
            <a:pPr lvl="0"/>
            <a:endParaRPr lang="de-DE" dirty="0"/>
          </a:p>
        </p:txBody>
      </p:sp>
    </p:spTree>
    <p:extLst>
      <p:ext uri="{BB962C8B-B14F-4D97-AF65-F5344CB8AC3E}">
        <p14:creationId xmlns:p14="http://schemas.microsoft.com/office/powerpoint/2010/main" val="1465540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76B6CAAF-2D93-4AAD-4D9C-F63E5BCD2844}"/>
              </a:ext>
            </a:extLst>
          </p:cNvPr>
          <p:cNvSpPr txBox="1"/>
          <p:nvPr/>
        </p:nvSpPr>
        <p:spPr>
          <a:xfrm>
            <a:off x="639192" y="612559"/>
            <a:ext cx="184731" cy="369332"/>
          </a:xfrm>
          <a:prstGeom prst="rect">
            <a:avLst/>
          </a:prstGeom>
          <a:noFill/>
        </p:spPr>
        <p:txBody>
          <a:bodyPr wrap="none" rtlCol="0">
            <a:spAutoFit/>
          </a:bodyPr>
          <a:lstStyle/>
          <a:p>
            <a:endParaRPr lang="de-DE" dirty="0"/>
          </a:p>
        </p:txBody>
      </p:sp>
      <p:sp>
        <p:nvSpPr>
          <p:cNvPr id="3" name="Textfeld 2">
            <a:extLst>
              <a:ext uri="{FF2B5EF4-FFF2-40B4-BE49-F238E27FC236}">
                <a16:creationId xmlns:a16="http://schemas.microsoft.com/office/drawing/2014/main" id="{1979DBC0-500C-B611-E273-77BEEC65E4D1}"/>
              </a:ext>
            </a:extLst>
          </p:cNvPr>
          <p:cNvSpPr txBox="1"/>
          <p:nvPr/>
        </p:nvSpPr>
        <p:spPr>
          <a:xfrm>
            <a:off x="470518" y="541538"/>
            <a:ext cx="11335201" cy="5940088"/>
          </a:xfrm>
          <a:prstGeom prst="rect">
            <a:avLst/>
          </a:prstGeom>
          <a:noFill/>
        </p:spPr>
        <p:txBody>
          <a:bodyPr wrap="square" rtlCol="0">
            <a:spAutoFit/>
          </a:bodyPr>
          <a:lstStyle/>
          <a:p>
            <a:pPr lvl="0"/>
            <a:r>
              <a:rPr lang="de-DE" sz="2000" b="1" u="sng" dirty="0">
                <a:latin typeface="Broadway" panose="04040905080B02020502" pitchFamily="82" charset="0"/>
              </a:rPr>
              <a:t>Der Nährstoffgehalt des Bokashi-Suds und des Bokashi-Komposts ist wichtig, um zu verstehen, wie sie deine Pflanzen unterstützen können. </a:t>
            </a:r>
          </a:p>
          <a:p>
            <a:pPr lvl="0"/>
            <a:endParaRPr lang="de-DE" sz="1400" b="1" dirty="0"/>
          </a:p>
          <a:p>
            <a:pPr lvl="0"/>
            <a:r>
              <a:rPr lang="de-DE" sz="1400" b="1" u="sng" dirty="0"/>
              <a:t>Nährstoffgehalt des Bokashi-Suds:</a:t>
            </a:r>
          </a:p>
          <a:p>
            <a:pPr lvl="0"/>
            <a:r>
              <a:rPr lang="de-DE" sz="1400" dirty="0"/>
              <a:t>Der Sud enthält vor allem gelöste Nährstoffe, die während der Fermentation freigesetzt werden. Er ist reich an Mineralien wie Kalium, Phosphor und Stickstoff, die für das Pflanzenwachstum essenziell sind. Allerdings ist der Sud sehr konzentriert, weshalb er verdünnt angewendet werden sollte. Die genauen Werte können variieren, aber generell liefert er eine schnelle Nährstoffzufuhr, die das Wachstum fördert. </a:t>
            </a:r>
          </a:p>
          <a:p>
            <a:pPr lvl="0"/>
            <a:endParaRPr lang="de-DE" sz="1400" b="1" dirty="0"/>
          </a:p>
          <a:p>
            <a:pPr lvl="0"/>
            <a:r>
              <a:rPr lang="de-DE" sz="1400" b="1" u="sng" dirty="0"/>
              <a:t>Nährstoffgehalt des Bokashi-Komposts:</a:t>
            </a:r>
          </a:p>
          <a:p>
            <a:pPr lvl="0"/>
            <a:r>
              <a:rPr lang="de-DE" sz="1400" dirty="0"/>
              <a:t>Der fermentierte Kompost ist eine nährstoffreiche Substanz, die durch die Zersetzung organischer Materialien entsteht. Er enthält eine Vielzahl von Nährstoffen, darunter Stickstoff, Phosphor, Kalium sowie Mikronährstoffe wie Magnesium, Calcium und Spurenelemente. Diese Nährstoffe sind in einer Form vorhanden, die die Pflanzen gut aufnehmen können. Der Kompost verbessert außerdem die Bodenstruktur und fördert die Bodenlebewesen, was langfristig die Nährstoffversorgung der Pflanzen unterstützt. </a:t>
            </a:r>
            <a:r>
              <a:rPr lang="de-DE" sz="1400" b="1" dirty="0"/>
              <a:t>Wichtig: </a:t>
            </a:r>
            <a:r>
              <a:rPr lang="de-DE" sz="1400" dirty="0"/>
              <a:t>Der genaue Nährstoffgehalt kann je nach Ausgangsmaterialien und Fermentationsprozess variieren. </a:t>
            </a:r>
          </a:p>
          <a:p>
            <a:pPr lvl="0"/>
            <a:endParaRPr lang="de-DE" sz="1400" dirty="0"/>
          </a:p>
          <a:p>
            <a:pPr lvl="0"/>
            <a:r>
              <a:rPr lang="de-DE" sz="1400" dirty="0"/>
              <a:t>Generell ist der Bokashi-Sud eher eine schnelle Nährstoffquelle, während der Kompost eine nachhaltige, langanhaltende Nährstoffversorgung bietet. </a:t>
            </a:r>
            <a:r>
              <a:rPr lang="de-DE" sz="1400" dirty="0" err="1"/>
              <a:t>nnWenn</a:t>
            </a:r>
            <a:r>
              <a:rPr lang="de-DE" sz="1400" dirty="0"/>
              <a:t> du möchtest, kann ich dir auch Tipps geben, wie du die Nährstoffversorgung deiner Pflanzen optimal gestaltest!</a:t>
            </a:r>
          </a:p>
          <a:p>
            <a:r>
              <a:rPr lang="de-DE" sz="1400" dirty="0"/>
              <a:t> </a:t>
            </a:r>
          </a:p>
          <a:p>
            <a:r>
              <a:rPr lang="de-DE" sz="1400" b="1" u="sng" dirty="0">
                <a:latin typeface="Broadway" panose="04040905080B02020502" pitchFamily="82" charset="0"/>
              </a:rPr>
              <a:t>FAZIT:</a:t>
            </a:r>
          </a:p>
          <a:p>
            <a:r>
              <a:rPr lang="de-DE" sz="1400" b="1" dirty="0"/>
              <a:t>Bokashi-Sud und -Kompost weisen typischerweise einen sauren pH-Wert auf, was auf den Fermentationsprozess zurückzuführen ist. Der Geruch von Bokashi-Sud und -Kompost kann säuerlich bis krautartig sein, ähnlich wie Sauerkraut. Ein stark fauliger Geruch deutet auf eine Fehlfermentation hin, während ein süßlicher, würziger Geruch auf einen erfolgreichen Fermentationsprozess hindeutet. </a:t>
            </a:r>
          </a:p>
          <a:p>
            <a:endParaRPr lang="de-DE" dirty="0"/>
          </a:p>
        </p:txBody>
      </p:sp>
    </p:spTree>
    <p:extLst>
      <p:ext uri="{BB962C8B-B14F-4D97-AF65-F5344CB8AC3E}">
        <p14:creationId xmlns:p14="http://schemas.microsoft.com/office/powerpoint/2010/main" val="4216152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5F0815EA-6F7D-E0BE-449A-0F5CACAE21C2}"/>
              </a:ext>
            </a:extLst>
          </p:cNvPr>
          <p:cNvSpPr txBox="1"/>
          <p:nvPr/>
        </p:nvSpPr>
        <p:spPr>
          <a:xfrm>
            <a:off x="754602" y="603682"/>
            <a:ext cx="11014903" cy="4339650"/>
          </a:xfrm>
          <a:prstGeom prst="rect">
            <a:avLst/>
          </a:prstGeom>
          <a:noFill/>
        </p:spPr>
        <p:txBody>
          <a:bodyPr wrap="square" rtlCol="0">
            <a:spAutoFit/>
          </a:bodyPr>
          <a:lstStyle/>
          <a:p>
            <a:r>
              <a:rPr lang="de-DE" sz="2400" b="1" u="sng" dirty="0">
                <a:latin typeface="Broadway" panose="04040905080B02020502" pitchFamily="82" charset="0"/>
              </a:rPr>
              <a:t>Bokashi-Sud:</a:t>
            </a:r>
          </a:p>
          <a:p>
            <a:endParaRPr lang="de-DE" dirty="0"/>
          </a:p>
          <a:p>
            <a:pPr lvl="0"/>
            <a:r>
              <a:rPr lang="de-DE" b="1" dirty="0"/>
              <a:t>Säuregehalt:</a:t>
            </a:r>
            <a:endParaRPr lang="de-DE" dirty="0"/>
          </a:p>
          <a:p>
            <a:r>
              <a:rPr lang="de-DE" dirty="0"/>
              <a:t>Der Bokashi-Sud ist sauer, mit einem pH-Wert, der oft im Bereich von 3 bis 4 liegt. </a:t>
            </a:r>
          </a:p>
          <a:p>
            <a:endParaRPr lang="de-DE" dirty="0"/>
          </a:p>
          <a:p>
            <a:pPr lvl="0"/>
            <a:r>
              <a:rPr lang="de-DE" b="1" dirty="0"/>
              <a:t>Geruch:</a:t>
            </a:r>
            <a:endParaRPr lang="de-DE" dirty="0"/>
          </a:p>
          <a:p>
            <a:r>
              <a:rPr lang="de-DE" dirty="0"/>
              <a:t>Der Geruch wird oft als säuerlich oder krautartig beschrieben, ähnlich wie Sauerkraut. </a:t>
            </a:r>
          </a:p>
          <a:p>
            <a:endParaRPr lang="de-DE" dirty="0"/>
          </a:p>
          <a:p>
            <a:pPr lvl="0"/>
            <a:r>
              <a:rPr lang="de-DE" b="1" dirty="0"/>
              <a:t>Verdünnung:</a:t>
            </a:r>
            <a:endParaRPr lang="de-DE" dirty="0"/>
          </a:p>
          <a:p>
            <a:r>
              <a:rPr lang="de-DE" dirty="0"/>
              <a:t>Der Bokashi-Sud sollte vor der Anwendung im Garten verdünnt werden, typischerweise im Verhältnis 1:100 mit Wasser, um die Pflanzen vor </a:t>
            </a:r>
            <a:r>
              <a:rPr lang="de-DE" dirty="0" err="1"/>
              <a:t>Überacidifizierung</a:t>
            </a:r>
            <a:r>
              <a:rPr lang="de-DE" dirty="0"/>
              <a:t> zu schützen. </a:t>
            </a:r>
          </a:p>
          <a:p>
            <a:endParaRPr lang="de-DE" dirty="0"/>
          </a:p>
          <a:p>
            <a:pPr lvl="0"/>
            <a:r>
              <a:rPr lang="de-DE" b="1" dirty="0"/>
              <a:t>Verwendung:</a:t>
            </a:r>
            <a:endParaRPr lang="de-DE" dirty="0"/>
          </a:p>
          <a:p>
            <a:r>
              <a:rPr lang="de-DE" dirty="0"/>
              <a:t>Der verdünnte Sud kann als Flüssigdünger für Pflanzen verwendet werden. </a:t>
            </a:r>
          </a:p>
          <a:p>
            <a:endParaRPr lang="de-DE" dirty="0"/>
          </a:p>
        </p:txBody>
      </p:sp>
    </p:spTree>
    <p:extLst>
      <p:ext uri="{BB962C8B-B14F-4D97-AF65-F5344CB8AC3E}">
        <p14:creationId xmlns:p14="http://schemas.microsoft.com/office/powerpoint/2010/main" val="11708827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5305EEC9-7355-4970-8D9F-8F38DC06B3B5}"/>
              </a:ext>
            </a:extLst>
          </p:cNvPr>
          <p:cNvSpPr txBox="1"/>
          <p:nvPr/>
        </p:nvSpPr>
        <p:spPr>
          <a:xfrm>
            <a:off x="692458" y="719091"/>
            <a:ext cx="11122314" cy="6001643"/>
          </a:xfrm>
          <a:prstGeom prst="rect">
            <a:avLst/>
          </a:prstGeom>
          <a:noFill/>
        </p:spPr>
        <p:txBody>
          <a:bodyPr wrap="square" rtlCol="0">
            <a:spAutoFit/>
          </a:bodyPr>
          <a:lstStyle/>
          <a:p>
            <a:r>
              <a:rPr lang="de-DE" sz="2400" b="1" u="sng" dirty="0">
                <a:latin typeface="Broadway" panose="04040905080B02020502" pitchFamily="82" charset="0"/>
              </a:rPr>
              <a:t>Bokashi-Kompost:</a:t>
            </a:r>
          </a:p>
          <a:p>
            <a:endParaRPr lang="de-DE" dirty="0"/>
          </a:p>
          <a:p>
            <a:pPr lvl="0"/>
            <a:r>
              <a:rPr lang="de-DE" b="1" dirty="0"/>
              <a:t>Säuregehalt:</a:t>
            </a:r>
            <a:r>
              <a:rPr lang="de-DE" dirty="0"/>
              <a:t> </a:t>
            </a:r>
          </a:p>
          <a:p>
            <a:pPr lvl="0"/>
            <a:r>
              <a:rPr lang="de-DE" dirty="0"/>
              <a:t>Bokashi-Kompost ist ebenfalls sauer, aber nicht so stark wie der Sud. </a:t>
            </a:r>
          </a:p>
          <a:p>
            <a:pPr lvl="0"/>
            <a:endParaRPr lang="de-DE" dirty="0"/>
          </a:p>
          <a:p>
            <a:pPr lvl="0"/>
            <a:r>
              <a:rPr lang="de-DE" b="1" dirty="0"/>
              <a:t>Geruch:</a:t>
            </a:r>
            <a:r>
              <a:rPr lang="de-DE" dirty="0"/>
              <a:t> </a:t>
            </a:r>
          </a:p>
          <a:p>
            <a:pPr lvl="0"/>
            <a:r>
              <a:rPr lang="de-DE" dirty="0"/>
              <a:t>Der Geruch ist oft säuerlich, aber nicht unbedingt unangenehm. </a:t>
            </a:r>
          </a:p>
          <a:p>
            <a:pPr lvl="0"/>
            <a:endParaRPr lang="de-DE" dirty="0"/>
          </a:p>
          <a:p>
            <a:pPr lvl="0"/>
            <a:r>
              <a:rPr lang="de-DE" b="1" dirty="0"/>
              <a:t>Verwendung:</a:t>
            </a:r>
            <a:r>
              <a:rPr lang="de-DE" dirty="0"/>
              <a:t> </a:t>
            </a:r>
          </a:p>
          <a:p>
            <a:pPr lvl="0"/>
            <a:r>
              <a:rPr lang="de-DE" dirty="0"/>
              <a:t>Bokashi-Kompost sollte nicht direkt an die Pflanzenwurzeln gelangen und kann entweder im Garten vergraben oder auf einem herkömmlichen Komposthaufen zur weiteren Verrottung gegeben werden. </a:t>
            </a:r>
          </a:p>
          <a:p>
            <a:pPr lvl="0"/>
            <a:endParaRPr lang="de-DE" dirty="0"/>
          </a:p>
          <a:p>
            <a:pPr lvl="0"/>
            <a:r>
              <a:rPr lang="de-DE" b="1" dirty="0"/>
              <a:t>Fehlfermentation:</a:t>
            </a:r>
            <a:r>
              <a:rPr lang="de-DE" dirty="0"/>
              <a:t> </a:t>
            </a:r>
          </a:p>
          <a:p>
            <a:pPr lvl="0"/>
            <a:r>
              <a:rPr lang="de-DE" dirty="0"/>
              <a:t>Ein fauliger Geruch kann auf eine Fehlfermentation hinweisen, bei der die organischen Abfälle nicht richtig zersetzt wurden. </a:t>
            </a:r>
          </a:p>
          <a:p>
            <a:r>
              <a:rPr lang="de-DE" dirty="0"/>
              <a:t>Zusammenfassend lässt sich sagen:</a:t>
            </a:r>
          </a:p>
          <a:p>
            <a:r>
              <a:rPr lang="de-DE" dirty="0"/>
              <a:t>Bokashi-Sud und -Kompost sind aufgrund des Fermentationsprozesses sauer und riechen typischerweise säuerlich. Ein fauliger Geruch deutet auf eine Fehlfermentation hin und sollte korrigiert werden. </a:t>
            </a:r>
          </a:p>
          <a:p>
            <a:endParaRPr lang="de-DE" dirty="0"/>
          </a:p>
        </p:txBody>
      </p:sp>
    </p:spTree>
    <p:extLst>
      <p:ext uri="{BB962C8B-B14F-4D97-AF65-F5344CB8AC3E}">
        <p14:creationId xmlns:p14="http://schemas.microsoft.com/office/powerpoint/2010/main" val="41020856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6728D11B-929E-4324-91B0-4A4DA4CAC3DD}"/>
    </a:ext>
  </a:extLst>
</a:theme>
</file>

<file path=docProps/app.xml><?xml version="1.0" encoding="utf-8"?>
<Properties xmlns="http://schemas.openxmlformats.org/officeDocument/2006/extended-properties" xmlns:vt="http://schemas.openxmlformats.org/officeDocument/2006/docPropsVTypes">
  <Template>TM03457510[[fn=Savon]]</Template>
  <TotalTime>0</TotalTime>
  <Words>3576</Words>
  <Application>Microsoft Office PowerPoint</Application>
  <PresentationFormat>Breitbild</PresentationFormat>
  <Paragraphs>231</Paragraphs>
  <Slides>19</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19</vt:i4>
      </vt:variant>
    </vt:vector>
  </HeadingPairs>
  <TitlesOfParts>
    <vt:vector size="26" baseType="lpstr">
      <vt:lpstr>Algerian</vt:lpstr>
      <vt:lpstr>Arial</vt:lpstr>
      <vt:lpstr>Broadway</vt:lpstr>
      <vt:lpstr>Century Gothic</vt:lpstr>
      <vt:lpstr>Elephant</vt:lpstr>
      <vt:lpstr>Vladimir Script</vt:lpstr>
      <vt:lpstr>Savon</vt:lpstr>
      <vt:lpstr>Bokashi</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Gisela Saxinger</dc:creator>
  <cp:lastModifiedBy>Gisela Saxinger</cp:lastModifiedBy>
  <cp:revision>18</cp:revision>
  <dcterms:created xsi:type="dcterms:W3CDTF">2025-07-15T11:15:22Z</dcterms:created>
  <dcterms:modified xsi:type="dcterms:W3CDTF">2025-07-15T13:30:10Z</dcterms:modified>
</cp:coreProperties>
</file>